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330" r:id="rId3"/>
    <p:sldId id="328" r:id="rId4"/>
    <p:sldId id="331" r:id="rId5"/>
    <p:sldId id="332" r:id="rId6"/>
    <p:sldId id="335" r:id="rId7"/>
    <p:sldId id="334" r:id="rId8"/>
    <p:sldId id="340" r:id="rId9"/>
    <p:sldId id="338" r:id="rId10"/>
    <p:sldId id="339" r:id="rId11"/>
    <p:sldId id="369" r:id="rId12"/>
    <p:sldId id="343" r:id="rId13"/>
    <p:sldId id="344" r:id="rId14"/>
    <p:sldId id="345" r:id="rId15"/>
    <p:sldId id="346" r:id="rId16"/>
    <p:sldId id="347" r:id="rId17"/>
    <p:sldId id="370" r:id="rId18"/>
    <p:sldId id="349" r:id="rId19"/>
    <p:sldId id="350" r:id="rId20"/>
    <p:sldId id="351" r:id="rId21"/>
    <p:sldId id="352" r:id="rId22"/>
    <p:sldId id="353" r:id="rId23"/>
    <p:sldId id="371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72" r:id="rId33"/>
    <p:sldId id="364" r:id="rId34"/>
    <p:sldId id="365" r:id="rId35"/>
    <p:sldId id="366" r:id="rId36"/>
    <p:sldId id="367" r:id="rId37"/>
    <p:sldId id="368" r:id="rId38"/>
    <p:sldId id="341" r:id="rId39"/>
    <p:sldId id="257" r:id="rId40"/>
    <p:sldId id="262" r:id="rId41"/>
    <p:sldId id="258" r:id="rId42"/>
    <p:sldId id="259" r:id="rId43"/>
    <p:sldId id="260" r:id="rId44"/>
    <p:sldId id="261" r:id="rId45"/>
    <p:sldId id="263" r:id="rId46"/>
    <p:sldId id="271" r:id="rId47"/>
    <p:sldId id="264" r:id="rId48"/>
    <p:sldId id="265" r:id="rId49"/>
    <p:sldId id="266" r:id="rId50"/>
    <p:sldId id="267" r:id="rId51"/>
    <p:sldId id="268" r:id="rId52"/>
    <p:sldId id="269" r:id="rId53"/>
    <p:sldId id="270" r:id="rId54"/>
    <p:sldId id="272" r:id="rId55"/>
    <p:sldId id="273" r:id="rId56"/>
    <p:sldId id="274" r:id="rId57"/>
    <p:sldId id="275" r:id="rId58"/>
    <p:sldId id="276" r:id="rId59"/>
    <p:sldId id="277" r:id="rId60"/>
    <p:sldId id="373" r:id="rId61"/>
    <p:sldId id="279" r:id="rId62"/>
    <p:sldId id="278" r:id="rId63"/>
    <p:sldId id="280" r:id="rId64"/>
    <p:sldId id="281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374" r:id="rId73"/>
    <p:sldId id="289" r:id="rId74"/>
    <p:sldId id="290" r:id="rId75"/>
    <p:sldId id="291" r:id="rId76"/>
    <p:sldId id="292" r:id="rId77"/>
    <p:sldId id="293" r:id="rId78"/>
    <p:sldId id="325" r:id="rId79"/>
    <p:sldId id="326" r:id="rId80"/>
    <p:sldId id="327" r:id="rId81"/>
    <p:sldId id="294" r:id="rId82"/>
    <p:sldId id="296" r:id="rId83"/>
    <p:sldId id="295" r:id="rId84"/>
    <p:sldId id="316" r:id="rId85"/>
    <p:sldId id="297" r:id="rId86"/>
    <p:sldId id="298" r:id="rId87"/>
    <p:sldId id="299" r:id="rId88"/>
    <p:sldId id="300" r:id="rId89"/>
    <p:sldId id="301" r:id="rId90"/>
    <p:sldId id="302" r:id="rId91"/>
    <p:sldId id="303" r:id="rId92"/>
    <p:sldId id="304" r:id="rId93"/>
    <p:sldId id="305" r:id="rId94"/>
    <p:sldId id="306" r:id="rId95"/>
    <p:sldId id="307" r:id="rId96"/>
    <p:sldId id="308" r:id="rId97"/>
    <p:sldId id="309" r:id="rId98"/>
    <p:sldId id="310" r:id="rId99"/>
    <p:sldId id="311" r:id="rId100"/>
    <p:sldId id="317" r:id="rId101"/>
    <p:sldId id="312" r:id="rId102"/>
    <p:sldId id="313" r:id="rId103"/>
    <p:sldId id="314" r:id="rId104"/>
    <p:sldId id="315" r:id="rId105"/>
    <p:sldId id="318" r:id="rId106"/>
    <p:sldId id="319" r:id="rId107"/>
    <p:sldId id="320" r:id="rId108"/>
    <p:sldId id="321" r:id="rId109"/>
    <p:sldId id="322" r:id="rId110"/>
    <p:sldId id="323" r:id="rId111"/>
    <p:sldId id="324" r:id="rId112"/>
    <p:sldId id="375" r:id="rId113"/>
    <p:sldId id="378" r:id="rId114"/>
    <p:sldId id="376" r:id="rId115"/>
    <p:sldId id="377" r:id="rId1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F823-6A54-431D-9379-D7CB7D39EE6E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42D15-7C9B-456E-8BD1-0D61DDCB83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8771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42D15-7C9B-456E-8BD1-0D61DDCB833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31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07.11.2021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ref.ru/html/a/target" TargetMode="External"/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верстки. </a:t>
            </a:r>
            <a:r>
              <a:rPr lang="ru-RU" dirty="0" smtClean="0"/>
              <a:t>Подходы к разработке.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91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Подключение шрифта </a:t>
            </a:r>
            <a:r>
              <a:rPr lang="ru-RU" dirty="0" smtClean="0"/>
              <a:t>(внутреннее)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</a:rPr>
              <a:t>@font-face </a:t>
            </a:r>
            <a:r>
              <a:rPr lang="en-US" dirty="0" smtClean="0">
                <a:solidFill>
                  <a:srgbClr val="C00000"/>
                </a:solidFill>
              </a:rPr>
              <a:t>{</a:t>
            </a:r>
            <a:endParaRPr lang="ru-RU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>
                <a:solidFill>
                  <a:srgbClr val="0070C0"/>
                </a:solidFill>
              </a:rPr>
              <a:t>font-family</a:t>
            </a:r>
            <a:r>
              <a:rPr lang="en-US" dirty="0"/>
              <a:t>: 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err="1" smtClean="0">
                <a:solidFill>
                  <a:srgbClr val="7030A0"/>
                </a:solidFill>
              </a:rPr>
              <a:t>Roboto</a:t>
            </a:r>
            <a:r>
              <a:rPr lang="ru-RU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7030A0"/>
                </a:solidFill>
              </a:rPr>
              <a:t>Slab'</a:t>
            </a:r>
            <a:r>
              <a:rPr lang="en-US" dirty="0" smtClean="0"/>
              <a:t>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err="1" smtClean="0">
                <a:solidFill>
                  <a:srgbClr val="0070C0"/>
                </a:solidFill>
              </a:rPr>
              <a:t>src</a:t>
            </a:r>
            <a:r>
              <a:rPr lang="en-US" dirty="0"/>
              <a:t>: </a:t>
            </a:r>
            <a:r>
              <a:rPr lang="en-US" dirty="0" err="1">
                <a:solidFill>
                  <a:srgbClr val="00B0F0"/>
                </a:solidFill>
              </a:rPr>
              <a:t>url</a:t>
            </a:r>
            <a:r>
              <a:rPr lang="en-US" dirty="0" smtClean="0">
                <a:solidFill>
                  <a:srgbClr val="00B0F0"/>
                </a:solidFill>
              </a:rPr>
              <a:t>(</a:t>
            </a:r>
            <a:r>
              <a:rPr lang="en-US" dirty="0" smtClean="0">
                <a:solidFill>
                  <a:srgbClr val="7030A0"/>
                </a:solidFill>
              </a:rPr>
              <a:t>'./fonts/</a:t>
            </a:r>
            <a:r>
              <a:rPr lang="en-US" dirty="0" err="1" smtClean="0">
                <a:solidFill>
                  <a:srgbClr val="7030A0"/>
                </a:solidFill>
              </a:rPr>
              <a:t>robotoslab.eot</a:t>
            </a:r>
            <a:r>
              <a:rPr lang="en-US" dirty="0" smtClean="0">
                <a:solidFill>
                  <a:srgbClr val="7030A0"/>
                </a:solidFill>
              </a:rPr>
              <a:t>'</a:t>
            </a:r>
            <a:r>
              <a:rPr lang="en-US" dirty="0" smtClean="0">
                <a:solidFill>
                  <a:srgbClr val="00B0F0"/>
                </a:solidFill>
              </a:rPr>
              <a:t>)</a:t>
            </a:r>
            <a:r>
              <a:rPr lang="en-US" dirty="0" smtClean="0"/>
              <a:t>; </a:t>
            </a:r>
            <a:r>
              <a:rPr lang="ru-RU" dirty="0" smtClean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70C0"/>
                </a:solidFill>
              </a:rPr>
              <a:t>font-weight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normal</a:t>
            </a:r>
            <a:r>
              <a:rPr lang="en-US" dirty="0"/>
              <a:t>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70C0"/>
                </a:solidFill>
              </a:rPr>
              <a:t>font-style</a:t>
            </a:r>
            <a:r>
              <a:rPr lang="en-US" dirty="0"/>
              <a:t>: </a:t>
            </a:r>
            <a:r>
              <a:rPr lang="en-US" dirty="0" smtClean="0">
                <a:solidFill>
                  <a:srgbClr val="7030A0"/>
                </a:solidFill>
              </a:rPr>
              <a:t>normal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html{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font-family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'</a:t>
            </a:r>
            <a:r>
              <a:rPr lang="en-US" dirty="0" err="1">
                <a:solidFill>
                  <a:srgbClr val="7030A0"/>
                </a:solidFill>
              </a:rPr>
              <a:t>Roboto</a:t>
            </a:r>
            <a:r>
              <a:rPr lang="en-US" dirty="0">
                <a:solidFill>
                  <a:srgbClr val="7030A0"/>
                </a:solidFill>
              </a:rPr>
              <a:t> Slab', serif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}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5602" name="Picture 2" descr="https://habrastorage.org/r/w1560/webt/ie/g2/zg/ieg2zgfnziqg3p8p_6vnoqhiuk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5997"/>
            <a:ext cx="8229600" cy="385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8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Начальные </a:t>
            </a:r>
            <a:r>
              <a:rPr lang="ru-RU" dirty="0"/>
              <a:t>и конечные точки строк и колонок</a:t>
            </a:r>
          </a:p>
        </p:txBody>
      </p:sp>
      <p:pic>
        <p:nvPicPr>
          <p:cNvPr id="20482" name="Picture 2" descr="https://habrastorage.org/r/w1560/webt/gf/x1/oq/gfx1oq3dxrz1tmb6egw4tbkm41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82909"/>
            <a:ext cx="8229600" cy="436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2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grid-template-areas</a:t>
            </a:r>
            <a:endParaRPr lang="ru-RU" dirty="0"/>
          </a:p>
        </p:txBody>
      </p:sp>
      <p:pic>
        <p:nvPicPr>
          <p:cNvPr id="21506" name="Picture 2" descr="https://habrastorage.org/r/w1560/webt/b9/o2/al/b9o2alasfis91perxz30kmo4h8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82" y="1600200"/>
            <a:ext cx="63646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grid-template-areas</a:t>
            </a:r>
            <a:endParaRPr lang="ru-RU" dirty="0"/>
          </a:p>
        </p:txBody>
      </p:sp>
      <p:pic>
        <p:nvPicPr>
          <p:cNvPr id="22530" name="Picture 2" descr="https://habrastorage.org/r/w1560/webt/et/26/zc/et26zc6lw-jjsxt9mxzwzh06w6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94" y="1600200"/>
            <a:ext cx="755201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rid-area</a:t>
            </a:r>
            <a:endParaRPr lang="ru-RU" dirty="0"/>
          </a:p>
        </p:txBody>
      </p:sp>
      <p:pic>
        <p:nvPicPr>
          <p:cNvPr id="23554" name="Picture 2" descr="https://habrastorage.org/r/w1560/webt/br/yx/tc/bryxtcvieilxvcnvdqf8_yzq9ck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63" y="1600200"/>
            <a:ext cx="762267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90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justify-self</a:t>
            </a:r>
            <a:endParaRPr lang="ru-RU" dirty="0"/>
          </a:p>
        </p:txBody>
      </p:sp>
      <p:pic>
        <p:nvPicPr>
          <p:cNvPr id="26626" name="Picture 2" descr="https://habrastorage.org/r/w1560/webt/l-/sz/yc/l-szycbarhvfjzilermxpg-ozi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99" y="1600200"/>
            <a:ext cx="686060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4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align-self</a:t>
            </a:r>
            <a:endParaRPr lang="ru-RU" dirty="0"/>
          </a:p>
        </p:txBody>
      </p:sp>
      <p:pic>
        <p:nvPicPr>
          <p:cNvPr id="27650" name="Picture 2" descr="https://habrastorage.org/r/w1560/webt/p_/4w/8m/p_4w8mk7u_i3gp6_t4l0isnmuz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798" y="1600200"/>
            <a:ext cx="742640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place-content</a:t>
            </a:r>
            <a:endParaRPr lang="ru-RU" dirty="0"/>
          </a:p>
        </p:txBody>
      </p:sp>
      <p:pic>
        <p:nvPicPr>
          <p:cNvPr id="28674" name="Picture 2" descr="https://habrastorage.org/r/w1560/webt/y6/or/om/y6orom2os168zrzi1lmwklvuxf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23931"/>
            <a:ext cx="8229600" cy="207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0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place-items</a:t>
            </a:r>
            <a:endParaRPr lang="ru-RU" dirty="0"/>
          </a:p>
        </p:txBody>
      </p:sp>
      <p:pic>
        <p:nvPicPr>
          <p:cNvPr id="29698" name="Picture 2" descr="https://habrastorage.org/r/w1560/webt/jj/fb/ed/jjfbedbc1xlysqx_a_d9g0y4dd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0176"/>
            <a:ext cx="8229600" cy="236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92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place-self</a:t>
            </a:r>
            <a:endParaRPr lang="ru-RU" dirty="0"/>
          </a:p>
        </p:txBody>
      </p:sp>
      <p:pic>
        <p:nvPicPr>
          <p:cNvPr id="30722" name="Picture 2" descr="https://habrastorage.org/r/w1560/webt/av/fx/8e/avfx8egtvzkqqgp-ba04aohgkp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72547"/>
            <a:ext cx="8229600" cy="278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88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Списки</a:t>
            </a:r>
            <a:endParaRPr lang="ru-RU" dirty="0"/>
          </a:p>
        </p:txBody>
      </p:sp>
      <p:pic>
        <p:nvPicPr>
          <p:cNvPr id="2050" name="Picture 2" descr="CSS-списк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609619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4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grid-template</a:t>
            </a:r>
            <a:endParaRPr lang="ru-RU" dirty="0"/>
          </a:p>
        </p:txBody>
      </p:sp>
      <p:pic>
        <p:nvPicPr>
          <p:cNvPr id="31746" name="Picture 2" descr="https://habrastorage.org/r/w1560/webt/qf/sp/ys/qfspysczcgxxnl7dbfn3fcawg3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38745"/>
            <a:ext cx="8229600" cy="64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4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gap/grid-gap</a:t>
            </a:r>
            <a:endParaRPr lang="ru-RU" dirty="0"/>
          </a:p>
        </p:txBody>
      </p:sp>
      <p:pic>
        <p:nvPicPr>
          <p:cNvPr id="32770" name="Picture 2" descr="https://habrastorage.org/r/w1560/webt/zi/-7/lv/zi-7lv9qrnvlodlwzi2qwhpe8o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15120"/>
            <a:ext cx="8229600" cy="129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0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Формы</a:t>
            </a:r>
            <a:endParaRPr lang="ru-RU" dirty="0"/>
          </a:p>
        </p:txBody>
      </p:sp>
      <p:pic>
        <p:nvPicPr>
          <p:cNvPr id="1026" name="Picture 2" descr="11 советов по созданию формы обратной связи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83" y="1600200"/>
            <a:ext cx="737443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6015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::before, ::after</a:t>
            </a:r>
            <a:endParaRPr lang="ru-RU" dirty="0"/>
          </a:p>
        </p:txBody>
      </p:sp>
      <p:pic>
        <p:nvPicPr>
          <p:cNvPr id="3074" name="Picture 2" descr="Wolfpack as .wolf with ::before and ::aft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0578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73983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::before, ::after</a:t>
            </a:r>
            <a:endParaRPr lang="ru-RU" dirty="0"/>
          </a:p>
        </p:txBody>
      </p:sp>
      <p:pic>
        <p:nvPicPr>
          <p:cNvPr id="2050" name="Picture 2" descr="Зачем использовать * селектор в сочетании с * :: before и * :: after  [duplicate] – 7 Ответов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196752"/>
            <a:ext cx="7272808" cy="549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50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Анимация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89" y="1600200"/>
            <a:ext cx="4544821" cy="4525963"/>
          </a:xfrm>
        </p:spPr>
      </p:pic>
    </p:spTree>
    <p:extLst>
      <p:ext uri="{BB962C8B-B14F-4D97-AF65-F5344CB8AC3E}">
        <p14:creationId xmlns:p14="http://schemas.microsoft.com/office/powerpoint/2010/main" val="38900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Виды списков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Нумерованный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Нумерованный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Маркированный</a:t>
            </a:r>
          </a:p>
          <a:p>
            <a:r>
              <a:rPr lang="ru-RU" dirty="0" smtClean="0"/>
              <a:t>Маркированный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91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Нумерованный 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 err="1" smtClean="0">
                <a:solidFill>
                  <a:srgbClr val="00B050"/>
                </a:solidFill>
              </a:rPr>
              <a:t>ol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smtClean="0">
                <a:solidFill>
                  <a:srgbClr val="00B050"/>
                </a:solidFill>
              </a:rPr>
              <a:t>&lt;li&gt;</a:t>
            </a:r>
            <a:r>
              <a:rPr lang="ru-RU" dirty="0" smtClean="0"/>
              <a:t>Пункт</a:t>
            </a:r>
            <a:r>
              <a:rPr lang="en-US" dirty="0" smtClean="0">
                <a:solidFill>
                  <a:srgbClr val="00B050"/>
                </a:solidFill>
              </a:rPr>
              <a:t>&lt;/li&gt;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	&lt;</a:t>
            </a:r>
            <a:r>
              <a:rPr lang="en-US" dirty="0">
                <a:solidFill>
                  <a:srgbClr val="00B050"/>
                </a:solidFill>
              </a:rPr>
              <a:t>li&gt;</a:t>
            </a:r>
            <a:r>
              <a:rPr lang="ru-RU" dirty="0" smtClean="0"/>
              <a:t>Пункт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rgbClr val="00B050"/>
                </a:solidFill>
              </a:rPr>
              <a:t>li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	&lt;</a:t>
            </a:r>
            <a:r>
              <a:rPr lang="en-US" dirty="0">
                <a:solidFill>
                  <a:srgbClr val="00B050"/>
                </a:solidFill>
              </a:rPr>
              <a:t>li&gt;</a:t>
            </a:r>
            <a:r>
              <a:rPr lang="ru-RU" dirty="0" smtClean="0"/>
              <a:t>Пункт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rgbClr val="00B050"/>
                </a:solidFill>
              </a:rPr>
              <a:t>li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	&lt;</a:t>
            </a:r>
            <a:r>
              <a:rPr lang="en-US" dirty="0">
                <a:solidFill>
                  <a:srgbClr val="00B050"/>
                </a:solidFill>
              </a:rPr>
              <a:t>li&gt;</a:t>
            </a:r>
            <a:r>
              <a:rPr lang="ru-RU" dirty="0" smtClean="0"/>
              <a:t>Пункт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rgbClr val="00B050"/>
                </a:solidFill>
              </a:rPr>
              <a:t>li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	&lt;</a:t>
            </a:r>
            <a:r>
              <a:rPr lang="en-US" dirty="0">
                <a:solidFill>
                  <a:srgbClr val="00B050"/>
                </a:solidFill>
              </a:rPr>
              <a:t>li&gt;</a:t>
            </a:r>
            <a:r>
              <a:rPr lang="ru-RU" dirty="0" smtClean="0"/>
              <a:t>Пункт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rgbClr val="00B050"/>
                </a:solidFill>
              </a:rPr>
              <a:t>li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 err="1" smtClean="0">
                <a:solidFill>
                  <a:srgbClr val="00B050"/>
                </a:solidFill>
              </a:rPr>
              <a:t>ol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7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Маркированный список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 err="1" smtClean="0">
                <a:solidFill>
                  <a:srgbClr val="00B050"/>
                </a:solidFill>
              </a:rPr>
              <a:t>ul</a:t>
            </a:r>
            <a:r>
              <a:rPr lang="en-US" dirty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&lt;li&gt;</a:t>
            </a:r>
            <a:r>
              <a:rPr lang="ru-RU" dirty="0" smtClean="0"/>
              <a:t>Пункт 1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>
                <a:solidFill>
                  <a:srgbClr val="00B050"/>
                </a:solidFill>
              </a:rPr>
              <a:t>li&gt;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&lt;li&gt;</a:t>
            </a:r>
            <a:r>
              <a:rPr lang="ru-RU" dirty="0"/>
              <a:t>Пункт </a:t>
            </a:r>
            <a:r>
              <a:rPr lang="en-US" dirty="0"/>
              <a:t>2</a:t>
            </a:r>
            <a:r>
              <a:rPr lang="en-US" dirty="0">
                <a:solidFill>
                  <a:srgbClr val="00B050"/>
                </a:solidFill>
              </a:rPr>
              <a:t>&lt;/li&gt;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&lt;li&gt;</a:t>
            </a:r>
            <a:r>
              <a:rPr lang="ru-RU" dirty="0"/>
              <a:t>Пункт </a:t>
            </a:r>
            <a:r>
              <a:rPr lang="en-US" dirty="0"/>
              <a:t>3</a:t>
            </a:r>
            <a:r>
              <a:rPr lang="en-US" dirty="0">
                <a:solidFill>
                  <a:srgbClr val="00B050"/>
                </a:solidFill>
              </a:rPr>
              <a:t>&lt;/li&gt;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&lt;li&gt;</a:t>
            </a:r>
            <a:r>
              <a:rPr lang="ru-RU" dirty="0"/>
              <a:t>Пункт </a:t>
            </a:r>
            <a:r>
              <a:rPr lang="en-US" dirty="0"/>
              <a:t>4</a:t>
            </a:r>
            <a:r>
              <a:rPr lang="en-US" dirty="0">
                <a:solidFill>
                  <a:srgbClr val="00B050"/>
                </a:solidFill>
              </a:rPr>
              <a:t>&lt;/li&gt;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&lt;li&gt;</a:t>
            </a:r>
            <a:r>
              <a:rPr lang="ru-RU" dirty="0"/>
              <a:t>Пункт </a:t>
            </a:r>
            <a:r>
              <a:rPr lang="en-US" dirty="0"/>
              <a:t>5</a:t>
            </a:r>
            <a:r>
              <a:rPr lang="en-US" dirty="0">
                <a:solidFill>
                  <a:srgbClr val="00B050"/>
                </a:solidFill>
              </a:rPr>
              <a:t>&lt;/li&gt;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 err="1">
                <a:solidFill>
                  <a:srgbClr val="00B050"/>
                </a:solidFill>
              </a:rPr>
              <a:t>u</a:t>
            </a:r>
            <a:r>
              <a:rPr lang="en-US" dirty="0" err="1" smtClean="0">
                <a:solidFill>
                  <a:srgbClr val="00B050"/>
                </a:solidFill>
              </a:rPr>
              <a:t>l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40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для списков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list-style-type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вид маркера (</a:t>
            </a:r>
            <a:r>
              <a:rPr lang="en-US" dirty="0" smtClean="0">
                <a:solidFill>
                  <a:srgbClr val="7030A0"/>
                </a:solidFill>
              </a:rPr>
              <a:t>circle</a:t>
            </a:r>
            <a:r>
              <a:rPr lang="en-US" dirty="0">
                <a:solidFill>
                  <a:srgbClr val="7030A0"/>
                </a:solidFill>
              </a:rPr>
              <a:t>,</a:t>
            </a:r>
            <a:r>
              <a:rPr lang="en-US" dirty="0" smtClean="0">
                <a:solidFill>
                  <a:srgbClr val="7030A0"/>
                </a:solidFill>
              </a:rPr>
              <a:t> disc, square, </a:t>
            </a:r>
            <a:r>
              <a:rPr lang="en-US" dirty="0" err="1" smtClean="0">
                <a:solidFill>
                  <a:srgbClr val="7030A0"/>
                </a:solidFill>
              </a:rPr>
              <a:t>armenian</a:t>
            </a:r>
            <a:r>
              <a:rPr lang="en-US" dirty="0" smtClean="0">
                <a:solidFill>
                  <a:srgbClr val="7030A0"/>
                </a:solidFill>
              </a:rPr>
              <a:t>, decimal, decimal-leading-zero, </a:t>
            </a:r>
            <a:r>
              <a:rPr lang="en-US" dirty="0" err="1" smtClean="0">
                <a:solidFill>
                  <a:srgbClr val="7030A0"/>
                </a:solidFill>
              </a:rPr>
              <a:t>georgian</a:t>
            </a:r>
            <a:r>
              <a:rPr lang="en-US" dirty="0" smtClean="0">
                <a:solidFill>
                  <a:srgbClr val="7030A0"/>
                </a:solidFill>
              </a:rPr>
              <a:t>, lower-alpha, lower-</a:t>
            </a:r>
            <a:r>
              <a:rPr lang="en-US" dirty="0" err="1" smtClean="0">
                <a:solidFill>
                  <a:srgbClr val="7030A0"/>
                </a:solidFill>
              </a:rPr>
              <a:t>greek</a:t>
            </a:r>
            <a:r>
              <a:rPr lang="en-US" dirty="0" smtClean="0">
                <a:solidFill>
                  <a:srgbClr val="7030A0"/>
                </a:solidFill>
              </a:rPr>
              <a:t>, lower-</a:t>
            </a:r>
            <a:r>
              <a:rPr lang="en-US" dirty="0" err="1" smtClean="0">
                <a:solidFill>
                  <a:srgbClr val="7030A0"/>
                </a:solidFill>
              </a:rPr>
              <a:t>latin</a:t>
            </a:r>
            <a:r>
              <a:rPr lang="en-US" dirty="0" smtClean="0">
                <a:solidFill>
                  <a:srgbClr val="7030A0"/>
                </a:solidFill>
              </a:rPr>
              <a:t>, lower-roman, upper-alpha, upper-</a:t>
            </a:r>
            <a:r>
              <a:rPr lang="en-US" dirty="0" err="1" smtClean="0">
                <a:solidFill>
                  <a:srgbClr val="7030A0"/>
                </a:solidFill>
              </a:rPr>
              <a:t>latin</a:t>
            </a:r>
            <a:r>
              <a:rPr lang="en-US" dirty="0" smtClean="0">
                <a:solidFill>
                  <a:srgbClr val="7030A0"/>
                </a:solidFill>
              </a:rPr>
              <a:t>, upper-roman, none, </a:t>
            </a:r>
            <a:r>
              <a:rPr lang="en-US" dirty="0">
                <a:solidFill>
                  <a:srgbClr val="7030A0"/>
                </a:solidFill>
              </a:rPr>
              <a:t>inherit</a:t>
            </a:r>
            <a:r>
              <a:rPr lang="ru-RU" dirty="0" smtClean="0"/>
              <a:t>)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list-style-image </a:t>
            </a:r>
            <a:r>
              <a:rPr lang="en-US" dirty="0" smtClean="0"/>
              <a:t>– </a:t>
            </a:r>
            <a:r>
              <a:rPr lang="ru-RU" dirty="0" smtClean="0"/>
              <a:t>маркер в виде картинки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list-style-position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ru-RU" dirty="0" smtClean="0"/>
              <a:t>расположение маркера (</a:t>
            </a:r>
            <a:r>
              <a:rPr lang="en-US" dirty="0" smtClean="0">
                <a:solidFill>
                  <a:srgbClr val="7030A0"/>
                </a:solidFill>
              </a:rPr>
              <a:t>inside</a:t>
            </a:r>
            <a:r>
              <a:rPr lang="en-US" dirty="0">
                <a:solidFill>
                  <a:srgbClr val="7030A0"/>
                </a:solidFill>
              </a:rPr>
              <a:t>,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outside</a:t>
            </a:r>
            <a:r>
              <a:rPr lang="ru-RU" dirty="0" smtClean="0"/>
              <a:t>)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Задание нумерации в списках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</a:rPr>
              <a:t>li</a:t>
            </a:r>
            <a:r>
              <a:rPr lang="en-US" sz="1600" dirty="0">
                <a:solidFill>
                  <a:srgbClr val="C00000"/>
                </a:solidFill>
              </a:rPr>
              <a:t> {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list-style-type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>
                <a:solidFill>
                  <a:srgbClr val="7030A0"/>
                </a:solidFill>
              </a:rPr>
              <a:t>none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}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 err="1" smtClean="0">
                <a:solidFill>
                  <a:srgbClr val="C00000"/>
                </a:solidFill>
              </a:rPr>
              <a:t>ol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rgbClr val="C00000"/>
                </a:solidFill>
              </a:rPr>
              <a:t>{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counter-reset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>
                <a:solidFill>
                  <a:srgbClr val="7030A0"/>
                </a:solidFill>
              </a:rPr>
              <a:t>list1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}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b="1" dirty="0" err="1" smtClean="0">
                <a:solidFill>
                  <a:srgbClr val="C00000"/>
                </a:solidFill>
              </a:rPr>
              <a:t>ol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li</a:t>
            </a:r>
            <a:r>
              <a:rPr lang="en-US" sz="1600" dirty="0" err="1">
                <a:solidFill>
                  <a:srgbClr val="C00000"/>
                </a:solidFill>
              </a:rPr>
              <a:t>:before</a:t>
            </a:r>
            <a:r>
              <a:rPr lang="en-US" sz="1600" dirty="0">
                <a:solidFill>
                  <a:srgbClr val="C00000"/>
                </a:solidFill>
              </a:rPr>
              <a:t> {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counter-increment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>
                <a:solidFill>
                  <a:srgbClr val="7030A0"/>
                </a:solidFill>
              </a:rPr>
              <a:t>list1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content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b="1" dirty="0">
                <a:solidFill>
                  <a:srgbClr val="7030A0"/>
                </a:solidFill>
              </a:rPr>
              <a:t>counter(</a:t>
            </a:r>
            <a:r>
              <a:rPr lang="en-US" sz="1600" dirty="0">
                <a:solidFill>
                  <a:srgbClr val="7030A0"/>
                </a:solidFill>
              </a:rPr>
              <a:t>list1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  <a:r>
              <a:rPr lang="en-US" sz="1600" dirty="0">
                <a:solidFill>
                  <a:srgbClr val="7030A0"/>
                </a:solidFill>
              </a:rPr>
              <a:t> ". "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C0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1600" b="1" dirty="0" err="1" smtClean="0">
                <a:solidFill>
                  <a:srgbClr val="C00000"/>
                </a:solidFill>
              </a:rPr>
              <a:t>ol</a:t>
            </a:r>
            <a:r>
              <a:rPr lang="en-US" sz="1600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ol</a:t>
            </a:r>
            <a:r>
              <a:rPr lang="en-US" sz="1600" dirty="0">
                <a:solidFill>
                  <a:srgbClr val="C00000"/>
                </a:solidFill>
              </a:rPr>
              <a:t> {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counter-reset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>
                <a:solidFill>
                  <a:srgbClr val="7030A0"/>
                </a:solidFill>
              </a:rPr>
              <a:t>list2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C00000"/>
                </a:solidFill>
              </a:rPr>
              <a:t>}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ol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ol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li</a:t>
            </a:r>
            <a:r>
              <a:rPr lang="en-US" sz="1600" dirty="0" err="1">
                <a:solidFill>
                  <a:srgbClr val="C00000"/>
                </a:solidFill>
              </a:rPr>
              <a:t>:before</a:t>
            </a:r>
            <a:r>
              <a:rPr lang="en-US" sz="1600" dirty="0">
                <a:solidFill>
                  <a:srgbClr val="C00000"/>
                </a:solidFill>
              </a:rPr>
              <a:t> {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counter-increment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dirty="0">
                <a:solidFill>
                  <a:srgbClr val="7030A0"/>
                </a:solidFill>
              </a:rPr>
              <a:t>list2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C00000"/>
                </a:solidFill>
              </a:rPr>
              <a:t>	</a:t>
            </a:r>
            <a:r>
              <a:rPr lang="en-US" sz="1600" dirty="0" smtClean="0">
                <a:solidFill>
                  <a:srgbClr val="00B0F0"/>
                </a:solidFill>
              </a:rPr>
              <a:t>content</a:t>
            </a:r>
            <a:r>
              <a:rPr lang="en-US" sz="1600" dirty="0">
                <a:solidFill>
                  <a:srgbClr val="C00000"/>
                </a:solidFill>
              </a:rPr>
              <a:t>: </a:t>
            </a:r>
            <a:r>
              <a:rPr lang="en-US" sz="1600" b="1" dirty="0">
                <a:solidFill>
                  <a:srgbClr val="7030A0"/>
                </a:solidFill>
              </a:rPr>
              <a:t>counter(</a:t>
            </a:r>
            <a:r>
              <a:rPr lang="en-US" sz="1600" dirty="0">
                <a:solidFill>
                  <a:srgbClr val="7030A0"/>
                </a:solidFill>
              </a:rPr>
              <a:t>list1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  <a:r>
              <a:rPr lang="en-US" sz="1600" dirty="0">
                <a:solidFill>
                  <a:srgbClr val="7030A0"/>
                </a:solidFill>
              </a:rPr>
              <a:t> "." </a:t>
            </a:r>
            <a:r>
              <a:rPr lang="en-US" sz="1600" b="1" dirty="0">
                <a:solidFill>
                  <a:srgbClr val="7030A0"/>
                </a:solidFill>
              </a:rPr>
              <a:t>counter(</a:t>
            </a:r>
            <a:r>
              <a:rPr lang="en-US" sz="1600" dirty="0">
                <a:solidFill>
                  <a:srgbClr val="7030A0"/>
                </a:solidFill>
              </a:rPr>
              <a:t>list2</a:t>
            </a:r>
            <a:r>
              <a:rPr lang="en-US" sz="1600" b="1" dirty="0">
                <a:solidFill>
                  <a:srgbClr val="7030A0"/>
                </a:solidFill>
              </a:rPr>
              <a:t>)</a:t>
            </a:r>
            <a:r>
              <a:rPr lang="en-US" sz="1600" dirty="0">
                <a:solidFill>
                  <a:srgbClr val="7030A0"/>
                </a:solidFill>
              </a:rPr>
              <a:t> ". "</a:t>
            </a:r>
            <a:r>
              <a:rPr lang="en-US" sz="1600" dirty="0">
                <a:solidFill>
                  <a:srgbClr val="C00000"/>
                </a:solidFill>
              </a:rPr>
              <a:t>; </a:t>
            </a:r>
            <a:endParaRPr lang="ru-RU" sz="16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C00000"/>
                </a:solidFill>
              </a:rPr>
              <a:t>}</a:t>
            </a:r>
            <a:endParaRPr lang="ru-RU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pic>
        <p:nvPicPr>
          <p:cNvPr id="3074" name="Picture 2" descr="CSS-ссылки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6767"/>
            <a:ext cx="8229600" cy="289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41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Тег 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</a:t>
            </a:r>
            <a:r>
              <a:rPr lang="en-US" dirty="0"/>
              <a:t> – </a:t>
            </a:r>
            <a:r>
              <a:rPr lang="ru-RU" dirty="0"/>
              <a:t>ссылка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 </a:t>
            </a:r>
            <a:r>
              <a:rPr lang="ru-RU" dirty="0"/>
              <a:t>адрес ссылки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solidFill>
                  <a:srgbClr val="0070C0"/>
                </a:solidFill>
              </a:rPr>
              <a:t>target</a:t>
            </a:r>
            <a:r>
              <a:rPr lang="en-US" dirty="0"/>
              <a:t> – </a:t>
            </a:r>
            <a:r>
              <a:rPr lang="ru-RU" dirty="0"/>
              <a:t>способ открытия ссылки</a:t>
            </a:r>
          </a:p>
          <a:p>
            <a:pPr marL="0" indent="0">
              <a:buNone/>
            </a:pPr>
            <a:r>
              <a:rPr lang="ru-RU" dirty="0"/>
              <a:t>		</a:t>
            </a:r>
            <a:r>
              <a:rPr lang="ru-RU" dirty="0">
                <a:solidFill>
                  <a:srgbClr val="7030A0"/>
                </a:solidFill>
              </a:rPr>
              <a:t>_</a:t>
            </a:r>
            <a:r>
              <a:rPr lang="en-US" dirty="0">
                <a:solidFill>
                  <a:srgbClr val="7030A0"/>
                </a:solidFill>
              </a:rPr>
              <a:t>blank </a:t>
            </a:r>
            <a:r>
              <a:rPr lang="en-US" dirty="0"/>
              <a:t>- </a:t>
            </a:r>
            <a:r>
              <a:rPr lang="ru-RU" dirty="0"/>
              <a:t> в </a:t>
            </a:r>
            <a:r>
              <a:rPr lang="ru-RU"/>
              <a:t>новой вкладке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		</a:t>
            </a:r>
            <a:r>
              <a:rPr lang="ru-RU" dirty="0">
                <a:solidFill>
                  <a:srgbClr val="7030A0"/>
                </a:solidFill>
              </a:rPr>
              <a:t>_</a:t>
            </a:r>
            <a:r>
              <a:rPr lang="en-US" dirty="0">
                <a:solidFill>
                  <a:srgbClr val="7030A0"/>
                </a:solidFill>
              </a:rPr>
              <a:t>self </a:t>
            </a:r>
            <a:r>
              <a:rPr lang="en-US" dirty="0"/>
              <a:t>- </a:t>
            </a:r>
            <a:r>
              <a:rPr lang="ru-RU" dirty="0"/>
              <a:t> в текущей вкладке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&lt;a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=“</a:t>
            </a:r>
            <a:r>
              <a:rPr lang="en-US" dirty="0">
                <a:solidFill>
                  <a:srgbClr val="7030A0"/>
                </a:solidFill>
              </a:rPr>
              <a:t>https://google.com/</a:t>
            </a:r>
            <a:r>
              <a:rPr lang="en-US" dirty="0">
                <a:solidFill>
                  <a:srgbClr val="0070C0"/>
                </a:solidFill>
              </a:rPr>
              <a:t>” target=“</a:t>
            </a:r>
            <a:r>
              <a:rPr lang="en-US" dirty="0">
                <a:solidFill>
                  <a:srgbClr val="7030A0"/>
                </a:solidFill>
              </a:rPr>
              <a:t>_blank</a:t>
            </a:r>
            <a:r>
              <a:rPr lang="en-US" dirty="0">
                <a:solidFill>
                  <a:srgbClr val="0070C0"/>
                </a:solidFill>
              </a:rPr>
              <a:t>”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r>
              <a:rPr lang="ru-RU" dirty="0"/>
              <a:t>Ссылка на </a:t>
            </a:r>
            <a:r>
              <a:rPr lang="en-US" dirty="0"/>
              <a:t>Google.com</a:t>
            </a:r>
            <a:r>
              <a:rPr lang="en-US" dirty="0">
                <a:solidFill>
                  <a:srgbClr val="00B050"/>
                </a:solidFill>
              </a:rPr>
              <a:t>&lt;/a&gt;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адресации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Абсолютная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Относительная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16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67594"/>
          </a:xfrm>
        </p:spPr>
        <p:txBody>
          <a:bodyPr/>
          <a:lstStyle/>
          <a:p>
            <a:r>
              <a:rPr lang="ru-RU" dirty="0" smtClean="0"/>
              <a:t>Форматирование текста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0" b="21946"/>
          <a:stretch/>
        </p:blipFill>
        <p:spPr>
          <a:xfrm>
            <a:off x="1423628" y="1916832"/>
            <a:ext cx="6296744" cy="42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Абсолютная адресация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Внешняя – адрес стороннего ресурса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https://google.com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hlinkClick r:id="rId3"/>
              </a:rPr>
              <a:t>https://webref.ru/html/a/target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//webref.ru/html/a/target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webref.ru/html/a/target </a:t>
            </a:r>
            <a:r>
              <a:rPr lang="ru-RU" dirty="0">
                <a:solidFill>
                  <a:srgbClr val="FF0000"/>
                </a:solidFill>
              </a:rPr>
              <a:t> - с ошибкой!!!</a:t>
            </a: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Внутренняя – полный путь внутри данного ресурса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/html/a/target</a:t>
            </a:r>
            <a:r>
              <a:rPr lang="ru-RU" dirty="0"/>
              <a:t> – полный путь от корня сайта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C:\Documents and Settings\User\Project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35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Относительная адресация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ru-RU" dirty="0">
                <a:solidFill>
                  <a:srgbClr val="7030A0"/>
                </a:solidFill>
              </a:rPr>
              <a:t>/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- </a:t>
            </a:r>
            <a:r>
              <a:rPr lang="ru-RU" dirty="0"/>
              <a:t>текущий каталог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solidFill>
                  <a:srgbClr val="7030A0"/>
                </a:solidFill>
              </a:rPr>
              <a:t>/</a:t>
            </a:r>
            <a:r>
              <a:rPr lang="ru-RU" dirty="0"/>
              <a:t> - текущий каталог (сокращенная запись)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../</a:t>
            </a:r>
            <a:r>
              <a:rPr lang="en-US" dirty="0"/>
              <a:t> - </a:t>
            </a:r>
            <a:r>
              <a:rPr lang="ru-RU" dirty="0"/>
              <a:t>родительский каталог</a:t>
            </a:r>
          </a:p>
        </p:txBody>
      </p:sp>
    </p:spTree>
    <p:extLst>
      <p:ext uri="{BB962C8B-B14F-4D97-AF65-F5344CB8AC3E}">
        <p14:creationId xmlns:p14="http://schemas.microsoft.com/office/powerpoint/2010/main" val="15913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Якорные ссылки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text.html: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&lt;p </a:t>
            </a:r>
            <a:r>
              <a:rPr lang="en-US" dirty="0" smtClean="0">
                <a:solidFill>
                  <a:srgbClr val="0070C0"/>
                </a:solidFill>
              </a:rPr>
              <a:t>id=“</a:t>
            </a:r>
            <a:r>
              <a:rPr lang="en-US" dirty="0">
                <a:solidFill>
                  <a:srgbClr val="7030A0"/>
                </a:solidFill>
              </a:rPr>
              <a:t>top</a:t>
            </a:r>
            <a:r>
              <a:rPr lang="en-US" dirty="0">
                <a:solidFill>
                  <a:srgbClr val="0070C0"/>
                </a:solidFill>
              </a:rPr>
              <a:t>”</a:t>
            </a:r>
            <a:r>
              <a:rPr lang="en-US" dirty="0">
                <a:solidFill>
                  <a:srgbClr val="00B050"/>
                </a:solidFill>
              </a:rPr>
              <a:t>&gt;&lt;/p&gt;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…</a:t>
            </a:r>
          </a:p>
          <a:p>
            <a:pPr marL="0" indent="0">
              <a:buNone/>
            </a:pP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i</a:t>
            </a:r>
            <a:r>
              <a:rPr lang="en-US" dirty="0" smtClean="0">
                <a:solidFill>
                  <a:srgbClr val="C00000"/>
                </a:solidFill>
              </a:rPr>
              <a:t>ndex.html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…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B050"/>
                </a:solidFill>
              </a:rPr>
              <a:t>&lt;a </a:t>
            </a:r>
            <a:r>
              <a:rPr lang="en-US" dirty="0" err="1">
                <a:solidFill>
                  <a:srgbClr val="0070C0"/>
                </a:solidFill>
              </a:rPr>
              <a:t>href</a:t>
            </a:r>
            <a:r>
              <a:rPr lang="en-US" dirty="0">
                <a:solidFill>
                  <a:srgbClr val="0070C0"/>
                </a:solidFill>
              </a:rPr>
              <a:t>=“</a:t>
            </a:r>
            <a:r>
              <a:rPr lang="en-US" dirty="0" err="1">
                <a:solidFill>
                  <a:srgbClr val="7030A0"/>
                </a:solidFill>
              </a:rPr>
              <a:t>text.html#top</a:t>
            </a:r>
            <a:r>
              <a:rPr lang="en-US" dirty="0">
                <a:solidFill>
                  <a:srgbClr val="0070C0"/>
                </a:solidFill>
              </a:rPr>
              <a:t>”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r>
              <a:rPr lang="ru-RU" dirty="0"/>
              <a:t>Наверх</a:t>
            </a:r>
            <a:r>
              <a:rPr lang="en-US" dirty="0">
                <a:solidFill>
                  <a:srgbClr val="00B050"/>
                </a:solidFill>
              </a:rPr>
              <a:t>&lt;/a&gt;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>
                <a:solidFill>
                  <a:srgbClr val="C00000"/>
                </a:solidFill>
              </a:rPr>
              <a:t>…</a:t>
            </a:r>
          </a:p>
          <a:p>
            <a:pPr marL="0" indent="0">
              <a:buNone/>
            </a:pP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9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Изображения</a:t>
            </a:r>
            <a:endParaRPr lang="ru-RU" dirty="0"/>
          </a:p>
        </p:txBody>
      </p:sp>
      <p:pic>
        <p:nvPicPr>
          <p:cNvPr id="4098" name="Picture 2" descr="http://img2.reactor.cc/pics/comment/it-css-html-gru-meme-2916152.jpe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49"/>
          <a:stretch/>
        </p:blipFill>
        <p:spPr bwMode="auto">
          <a:xfrm>
            <a:off x="1331640" y="1700809"/>
            <a:ext cx="590121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5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Вставка изображений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ru-RU" dirty="0" smtClean="0"/>
              <a:t>Теги</a:t>
            </a:r>
          </a:p>
          <a:p>
            <a:pPr marL="914400" lvl="1" indent="-514350"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img</a:t>
            </a:r>
            <a:endParaRPr lang="en-US" dirty="0">
              <a:solidFill>
                <a:srgbClr val="00B050"/>
              </a:solidFill>
            </a:endParaRPr>
          </a:p>
          <a:p>
            <a:pPr marL="914400" lvl="1" indent="-514350"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picture</a:t>
            </a:r>
            <a:endParaRPr lang="ru-RU" dirty="0" smtClean="0">
              <a:solidFill>
                <a:srgbClr val="00B05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CSS-</a:t>
            </a:r>
            <a:r>
              <a:rPr lang="ru-RU" dirty="0" smtClean="0"/>
              <a:t>свойства</a:t>
            </a:r>
            <a:endParaRPr lang="en-US" dirty="0" smtClean="0"/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 smtClean="0">
                <a:solidFill>
                  <a:srgbClr val="00B0F0"/>
                </a:solidFill>
              </a:rPr>
              <a:t>background</a:t>
            </a:r>
            <a:endParaRPr lang="ru-RU" dirty="0">
              <a:solidFill>
                <a:srgbClr val="00B0F0"/>
              </a:solidFill>
            </a:endParaRPr>
          </a:p>
          <a:p>
            <a:pPr marL="400050" lvl="1" indent="0">
              <a:buNone/>
            </a:pPr>
            <a:endParaRPr lang="ru-RU" dirty="0">
              <a:solidFill>
                <a:srgbClr val="00B050"/>
              </a:solidFill>
            </a:endParaRPr>
          </a:p>
          <a:p>
            <a:pPr marL="400050" lvl="1" indent="0">
              <a:buNone/>
            </a:pPr>
            <a:endParaRPr lang="ru-RU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4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C00000"/>
                </a:solidFill>
              </a:rPr>
              <a:t>Атрибуты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src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– </a:t>
            </a:r>
            <a:r>
              <a:rPr lang="ru-RU" dirty="0" smtClean="0"/>
              <a:t>путь к изображению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alt </a:t>
            </a:r>
            <a:r>
              <a:rPr lang="en-US" dirty="0" smtClean="0"/>
              <a:t>– </a:t>
            </a:r>
            <a:r>
              <a:rPr lang="ru-RU" dirty="0" smtClean="0"/>
              <a:t>подпись при отсутствии изображения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height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– </a:t>
            </a:r>
            <a:r>
              <a:rPr lang="ru-RU" dirty="0" smtClean="0"/>
              <a:t>высота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dirty="0" smtClean="0">
                <a:solidFill>
                  <a:srgbClr val="0070C0"/>
                </a:solidFill>
              </a:rPr>
              <a:t>idth </a:t>
            </a:r>
            <a:r>
              <a:rPr lang="en-US" dirty="0" smtClean="0"/>
              <a:t>- </a:t>
            </a:r>
            <a:r>
              <a:rPr lang="ru-RU" dirty="0" smtClean="0"/>
              <a:t>ширина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&lt;</a:t>
            </a:r>
            <a:r>
              <a:rPr lang="en-US" dirty="0" err="1">
                <a:solidFill>
                  <a:srgbClr val="00B050"/>
                </a:solidFill>
              </a:rPr>
              <a:t>img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=“</a:t>
            </a:r>
            <a:r>
              <a:rPr lang="en-US" dirty="0" err="1">
                <a:solidFill>
                  <a:srgbClr val="7030A0"/>
                </a:solidFill>
              </a:rPr>
              <a:t>img</a:t>
            </a:r>
            <a:r>
              <a:rPr lang="en-US" dirty="0">
                <a:solidFill>
                  <a:srgbClr val="7030A0"/>
                </a:solidFill>
              </a:rPr>
              <a:t>/myimage.jpg</a:t>
            </a:r>
            <a:r>
              <a:rPr lang="en-US" dirty="0">
                <a:solidFill>
                  <a:srgbClr val="0070C0"/>
                </a:solidFill>
              </a:rPr>
              <a:t>” alt=“</a:t>
            </a:r>
            <a:r>
              <a:rPr lang="ru-RU" dirty="0">
                <a:solidFill>
                  <a:srgbClr val="7030A0"/>
                </a:solidFill>
              </a:rPr>
              <a:t>Здесь должна быть картинка</a:t>
            </a:r>
            <a:r>
              <a:rPr lang="en-US" dirty="0">
                <a:solidFill>
                  <a:srgbClr val="0070C0"/>
                </a:solidFill>
              </a:rPr>
              <a:t>” title=“</a:t>
            </a:r>
            <a:r>
              <a:rPr lang="ru-RU" dirty="0">
                <a:solidFill>
                  <a:srgbClr val="7030A0"/>
                </a:solidFill>
              </a:rPr>
              <a:t>Моя картинка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height=“</a:t>
            </a:r>
            <a:r>
              <a:rPr lang="en-US" dirty="0" smtClean="0">
                <a:solidFill>
                  <a:srgbClr val="7030A0"/>
                </a:solidFill>
              </a:rPr>
              <a:t>200</a:t>
            </a:r>
            <a:r>
              <a:rPr lang="en-US" dirty="0" smtClean="0">
                <a:solidFill>
                  <a:srgbClr val="0070C0"/>
                </a:solidFill>
              </a:rPr>
              <a:t>” width=“</a:t>
            </a:r>
            <a:r>
              <a:rPr lang="en-US" dirty="0" smtClean="0">
                <a:solidFill>
                  <a:srgbClr val="7030A0"/>
                </a:solidFill>
              </a:rPr>
              <a:t>400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  <a:r>
              <a:rPr lang="en-US" dirty="0" smtClean="0">
                <a:solidFill>
                  <a:srgbClr val="00B050"/>
                </a:solidFill>
              </a:rPr>
              <a:t>/&gt;</a:t>
            </a:r>
            <a:endParaRPr lang="ru-RU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7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</a:t>
            </a:r>
            <a:r>
              <a:rPr lang="en-US" dirty="0" err="1" smtClean="0"/>
              <a:t>mg</a:t>
            </a:r>
            <a:r>
              <a:rPr lang="en-US" dirty="0" smtClean="0"/>
              <a:t> – </a:t>
            </a:r>
            <a:r>
              <a:rPr lang="ru-RU" dirty="0" smtClean="0"/>
              <a:t>адаптивный вариант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Атрибуты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sizes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/>
              <a:t>– </a:t>
            </a:r>
            <a:r>
              <a:rPr lang="ru-RU" dirty="0"/>
              <a:t>размеры изображения для разных макетов страницы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70C0"/>
                </a:solidFill>
              </a:rPr>
              <a:t>srcset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/>
              <a:t>– </a:t>
            </a:r>
            <a:r>
              <a:rPr lang="ru-RU" dirty="0"/>
              <a:t>п</a:t>
            </a:r>
            <a:r>
              <a:rPr lang="ru-RU" dirty="0" smtClean="0"/>
              <a:t>уть </a:t>
            </a:r>
            <a:r>
              <a:rPr lang="ru-RU" dirty="0"/>
              <a:t>к графическим файлам с учётом размера изображения и устройств</a:t>
            </a:r>
          </a:p>
        </p:txBody>
      </p:sp>
    </p:spTree>
    <p:extLst>
      <p:ext uri="{BB962C8B-B14F-4D97-AF65-F5344CB8AC3E}">
        <p14:creationId xmlns:p14="http://schemas.microsoft.com/office/powerpoint/2010/main" val="1210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img</a:t>
            </a:r>
            <a:r>
              <a:rPr lang="en-US" dirty="0"/>
              <a:t> – </a:t>
            </a:r>
            <a:r>
              <a:rPr lang="ru-RU" dirty="0"/>
              <a:t>адаптивный вариант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&lt;</a:t>
            </a:r>
            <a:r>
              <a:rPr lang="en-US" dirty="0" err="1">
                <a:solidFill>
                  <a:srgbClr val="00B050"/>
                </a:solidFill>
              </a:rPr>
              <a:t>img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src</a:t>
            </a:r>
            <a:r>
              <a:rPr lang="en-US" dirty="0" smtClean="0">
                <a:solidFill>
                  <a:srgbClr val="0070C0"/>
                </a:solidFill>
              </a:rPr>
              <a:t>=“</a:t>
            </a:r>
            <a:r>
              <a:rPr lang="en-US" dirty="0" smtClean="0">
                <a:solidFill>
                  <a:srgbClr val="7030A0"/>
                </a:solidFill>
              </a:rPr>
              <a:t>images/space-needle.jpg</a:t>
            </a:r>
            <a:r>
              <a:rPr lang="en-US" dirty="0" smtClean="0">
                <a:solidFill>
                  <a:srgbClr val="0070C0"/>
                </a:solidFill>
              </a:rPr>
              <a:t>” </a:t>
            </a:r>
            <a:r>
              <a:rPr lang="en-US" dirty="0" err="1" smtClean="0">
                <a:solidFill>
                  <a:srgbClr val="0070C0"/>
                </a:solidFill>
              </a:rPr>
              <a:t>srcset</a:t>
            </a:r>
            <a:r>
              <a:rPr lang="en-US" dirty="0" smtClean="0">
                <a:solidFill>
                  <a:srgbClr val="0070C0"/>
                </a:solidFill>
              </a:rPr>
              <a:t>=“</a:t>
            </a:r>
            <a:r>
              <a:rPr lang="en-US" dirty="0" smtClean="0">
                <a:solidFill>
                  <a:srgbClr val="7030A0"/>
                </a:solidFill>
              </a:rPr>
              <a:t>images/space-needle.jpg </a:t>
            </a:r>
            <a:r>
              <a:rPr lang="en-US" dirty="0">
                <a:solidFill>
                  <a:srgbClr val="7030A0"/>
                </a:solidFill>
              </a:rPr>
              <a:t>200w, images/space-needle-2x.jpg 400w, images/space-needle-hd.jpg </a:t>
            </a:r>
            <a:r>
              <a:rPr lang="en-US" dirty="0" smtClean="0">
                <a:solidFill>
                  <a:srgbClr val="7030A0"/>
                </a:solidFill>
              </a:rPr>
              <a:t>600w</a:t>
            </a:r>
            <a:r>
              <a:rPr lang="en-US" dirty="0" smtClean="0">
                <a:solidFill>
                  <a:srgbClr val="0070C0"/>
                </a:solidFill>
              </a:rPr>
              <a:t>”</a:t>
            </a:r>
            <a:r>
              <a:rPr lang="ru-RU" dirty="0" smtClean="0">
                <a:solidFill>
                  <a:srgbClr val="00B050"/>
                </a:solidFill>
              </a:rPr>
              <a:t>/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7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&lt;picture&gt; </a:t>
            </a:r>
            <a:endParaRPr lang="en-US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>
                <a:solidFill>
                  <a:srgbClr val="00B050"/>
                </a:solidFill>
              </a:rPr>
              <a:t>source </a:t>
            </a:r>
            <a:r>
              <a:rPr lang="en-US" dirty="0">
                <a:solidFill>
                  <a:srgbClr val="0070C0"/>
                </a:solidFill>
              </a:rPr>
              <a:t>media="</a:t>
            </a:r>
            <a:r>
              <a:rPr lang="en-US" dirty="0">
                <a:solidFill>
                  <a:srgbClr val="7030A0"/>
                </a:solidFill>
              </a:rPr>
              <a:t>(max-width: 700px)</a:t>
            </a:r>
            <a:r>
              <a:rPr lang="en-US" dirty="0">
                <a:solidFill>
                  <a:srgbClr val="0070C0"/>
                </a:solidFill>
              </a:rPr>
              <a:t>" sizes="</a:t>
            </a:r>
            <a:r>
              <a:rPr lang="en-US" dirty="0">
                <a:solidFill>
                  <a:srgbClr val="7030A0"/>
                </a:solidFill>
              </a:rPr>
              <a:t>(max-width: 500px) 50vw, 10vw</a:t>
            </a:r>
            <a:r>
              <a:rPr lang="en-US" dirty="0">
                <a:solidFill>
                  <a:srgbClr val="0070C0"/>
                </a:solidFill>
              </a:rPr>
              <a:t>" </a:t>
            </a:r>
            <a:r>
              <a:rPr lang="en-US" dirty="0" err="1">
                <a:solidFill>
                  <a:srgbClr val="0070C0"/>
                </a:solidFill>
              </a:rPr>
              <a:t>srcset</a:t>
            </a:r>
            <a:r>
              <a:rPr lang="en-US" dirty="0">
                <a:solidFill>
                  <a:srgbClr val="0070C0"/>
                </a:solidFill>
              </a:rPr>
              <a:t>="</a:t>
            </a:r>
            <a:r>
              <a:rPr lang="en-US" dirty="0">
                <a:solidFill>
                  <a:srgbClr val="7030A0"/>
                </a:solidFill>
              </a:rPr>
              <a:t>stick-figure-narrow.png 138w, stick-figure-hd-narrow.png </a:t>
            </a:r>
            <a:r>
              <a:rPr lang="en-US" dirty="0" smtClean="0">
                <a:solidFill>
                  <a:srgbClr val="7030A0"/>
                </a:solidFill>
              </a:rPr>
              <a:t>138w</a:t>
            </a:r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smtClean="0">
                <a:solidFill>
                  <a:srgbClr val="00B050"/>
                </a:solidFill>
              </a:rPr>
              <a:t>/&gt; 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>
                <a:solidFill>
                  <a:srgbClr val="00B050"/>
                </a:solidFill>
              </a:rPr>
              <a:t>source </a:t>
            </a:r>
            <a:r>
              <a:rPr lang="en-US" dirty="0">
                <a:solidFill>
                  <a:srgbClr val="0070C0"/>
                </a:solidFill>
              </a:rPr>
              <a:t>media="</a:t>
            </a:r>
            <a:r>
              <a:rPr lang="en-US" dirty="0">
                <a:solidFill>
                  <a:srgbClr val="7030A0"/>
                </a:solidFill>
              </a:rPr>
              <a:t>(max-width: 1400px)</a:t>
            </a:r>
            <a:r>
              <a:rPr lang="en-US" dirty="0">
                <a:solidFill>
                  <a:srgbClr val="0070C0"/>
                </a:solidFill>
              </a:rPr>
              <a:t>" sizes="</a:t>
            </a:r>
            <a:r>
              <a:rPr lang="en-US" dirty="0">
                <a:solidFill>
                  <a:srgbClr val="7030A0"/>
                </a:solidFill>
              </a:rPr>
              <a:t>(max-width: 1000px) 100vw, 50vw</a:t>
            </a:r>
            <a:r>
              <a:rPr lang="en-US" dirty="0">
                <a:solidFill>
                  <a:srgbClr val="0070C0"/>
                </a:solidFill>
              </a:rPr>
              <a:t>" </a:t>
            </a:r>
            <a:r>
              <a:rPr lang="en-US" dirty="0" err="1">
                <a:solidFill>
                  <a:srgbClr val="0070C0"/>
                </a:solidFill>
              </a:rPr>
              <a:t>srcset</a:t>
            </a:r>
            <a:r>
              <a:rPr lang="en-US" dirty="0">
                <a:solidFill>
                  <a:srgbClr val="0070C0"/>
                </a:solidFill>
              </a:rPr>
              <a:t>="</a:t>
            </a:r>
            <a:r>
              <a:rPr lang="en-US" dirty="0">
                <a:solidFill>
                  <a:srgbClr val="7030A0"/>
                </a:solidFill>
              </a:rPr>
              <a:t>stick-figure.png 416w, stick-figure-hd.png </a:t>
            </a:r>
            <a:r>
              <a:rPr lang="en-US" dirty="0" smtClean="0">
                <a:solidFill>
                  <a:srgbClr val="7030A0"/>
                </a:solidFill>
              </a:rPr>
              <a:t>416w</a:t>
            </a:r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smtClean="0">
                <a:solidFill>
                  <a:srgbClr val="00B050"/>
                </a:solidFill>
              </a:rPr>
              <a:t>/&gt;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`	&lt;</a:t>
            </a:r>
            <a:r>
              <a:rPr lang="en-US" dirty="0" err="1">
                <a:solidFill>
                  <a:srgbClr val="00B050"/>
                </a:solidFill>
              </a:rPr>
              <a:t>img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src</a:t>
            </a:r>
            <a:r>
              <a:rPr lang="en-US" dirty="0">
                <a:solidFill>
                  <a:srgbClr val="0070C0"/>
                </a:solidFill>
              </a:rPr>
              <a:t>="</a:t>
            </a:r>
            <a:r>
              <a:rPr lang="en-US" dirty="0">
                <a:solidFill>
                  <a:srgbClr val="7030A0"/>
                </a:solidFill>
              </a:rPr>
              <a:t>stick-original.png</a:t>
            </a:r>
            <a:r>
              <a:rPr lang="en-US" dirty="0">
                <a:solidFill>
                  <a:srgbClr val="0070C0"/>
                </a:solidFill>
              </a:rPr>
              <a:t>" alt="</a:t>
            </a:r>
            <a:r>
              <a:rPr lang="en-US" dirty="0" smtClean="0">
                <a:solidFill>
                  <a:srgbClr val="7030A0"/>
                </a:solidFill>
              </a:rPr>
              <a:t>Human</a:t>
            </a:r>
            <a:r>
              <a:rPr lang="en-US" dirty="0" smtClean="0">
                <a:solidFill>
                  <a:srgbClr val="0070C0"/>
                </a:solidFill>
              </a:rPr>
              <a:t>“</a:t>
            </a:r>
            <a:r>
              <a:rPr lang="en-US" dirty="0" smtClean="0">
                <a:solidFill>
                  <a:srgbClr val="00B050"/>
                </a:solidFill>
              </a:rPr>
              <a:t>/&gt; </a:t>
            </a:r>
            <a:r>
              <a:rPr lang="en-US" dirty="0">
                <a:solidFill>
                  <a:srgbClr val="00B050"/>
                </a:solidFill>
              </a:rPr>
              <a:t>&lt;/picture&gt;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54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для картинок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float</a:t>
            </a:r>
            <a:r>
              <a:rPr lang="en-US" dirty="0" smtClean="0"/>
              <a:t> – </a:t>
            </a:r>
            <a:r>
              <a:rPr lang="ru-RU" dirty="0" smtClean="0"/>
              <a:t>выравнивание в тексте (</a:t>
            </a:r>
            <a:r>
              <a:rPr lang="en-US" dirty="0" smtClean="0">
                <a:solidFill>
                  <a:srgbClr val="7030A0"/>
                </a:solidFill>
              </a:rPr>
              <a:t>left, right</a:t>
            </a:r>
            <a:r>
              <a:rPr lang="ru-RU" dirty="0" smtClean="0"/>
              <a:t>)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h</a:t>
            </a:r>
            <a:r>
              <a:rPr lang="en-US" dirty="0" smtClean="0">
                <a:solidFill>
                  <a:srgbClr val="0070C0"/>
                </a:solidFill>
              </a:rPr>
              <a:t>eight </a:t>
            </a:r>
            <a:r>
              <a:rPr lang="ru-RU" dirty="0" smtClean="0">
                <a:solidFill>
                  <a:srgbClr val="0070C0"/>
                </a:solidFill>
              </a:rPr>
              <a:t>и </a:t>
            </a:r>
            <a:r>
              <a:rPr lang="en-US" dirty="0" smtClean="0">
                <a:solidFill>
                  <a:srgbClr val="0070C0"/>
                </a:solidFill>
              </a:rPr>
              <a:t>width </a:t>
            </a:r>
            <a:r>
              <a:rPr lang="en-US" dirty="0" smtClean="0"/>
              <a:t>– </a:t>
            </a:r>
            <a:r>
              <a:rPr lang="ru-RU" dirty="0" smtClean="0"/>
              <a:t>ширина и высота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</a:t>
            </a:r>
            <a:r>
              <a:rPr lang="en-US" dirty="0" smtClean="0">
                <a:solidFill>
                  <a:srgbClr val="0070C0"/>
                </a:solidFill>
              </a:rPr>
              <a:t>order </a:t>
            </a:r>
            <a:r>
              <a:rPr lang="en-US" dirty="0" smtClean="0"/>
              <a:t>- </a:t>
            </a:r>
            <a:r>
              <a:rPr lang="ru-RU" dirty="0" smtClean="0"/>
              <a:t>рамка</a:t>
            </a:r>
            <a:r>
              <a:rPr lang="en-US" dirty="0" smtClean="0"/>
              <a:t>  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70C0"/>
                </a:solidFill>
              </a:rPr>
              <a:t>border-left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border-right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border-bottom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border-top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border-style </a:t>
            </a:r>
            <a:r>
              <a:rPr lang="en-US" dirty="0" smtClean="0"/>
              <a:t>– </a:t>
            </a:r>
            <a:r>
              <a:rPr lang="ru-RU" dirty="0" smtClean="0"/>
              <a:t>границы</a:t>
            </a:r>
            <a:r>
              <a:rPr lang="en-US" dirty="0"/>
              <a:t> (</a:t>
            </a:r>
            <a:r>
              <a:rPr lang="en-US" dirty="0" smtClean="0">
                <a:solidFill>
                  <a:srgbClr val="7030A0"/>
                </a:solidFill>
              </a:rPr>
              <a:t>dotted, dashed, solid, double, groove, ridge, inset, outset</a:t>
            </a:r>
            <a:r>
              <a:rPr lang="en-US" dirty="0"/>
              <a:t>)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</a:t>
            </a:r>
            <a:r>
              <a:rPr lang="en-US" dirty="0" smtClean="0"/>
              <a:t>e</a:t>
            </a:r>
            <a:r>
              <a:rPr lang="ru-RU" dirty="0" err="1" smtClean="0"/>
              <a:t>ги</a:t>
            </a:r>
            <a:r>
              <a:rPr lang="ru-RU" dirty="0" smtClean="0"/>
              <a:t> для форматирование текста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p</a:t>
            </a:r>
            <a:r>
              <a:rPr lang="en-US" dirty="0"/>
              <a:t> – </a:t>
            </a:r>
            <a:r>
              <a:rPr lang="ru-RU" dirty="0"/>
              <a:t>абзац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>
                <a:solidFill>
                  <a:srgbClr val="00B050"/>
                </a:solidFill>
              </a:rPr>
              <a:t>b</a:t>
            </a:r>
            <a:r>
              <a:rPr lang="en-US" dirty="0"/>
              <a:t> – </a:t>
            </a:r>
            <a:r>
              <a:rPr lang="ru-RU" dirty="0"/>
              <a:t>полужирный текст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>
                <a:solidFill>
                  <a:srgbClr val="00B050"/>
                </a:solidFill>
              </a:rPr>
              <a:t>strong</a:t>
            </a:r>
            <a:r>
              <a:rPr lang="en-US" dirty="0"/>
              <a:t> – </a:t>
            </a:r>
            <a:r>
              <a:rPr lang="ru-RU" dirty="0"/>
              <a:t>полужирный текст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/>
              <a:t> – </a:t>
            </a:r>
            <a:r>
              <a:rPr lang="ru-RU" dirty="0"/>
              <a:t>курсивный (наклонный) текст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 err="1">
                <a:solidFill>
                  <a:srgbClr val="00B050"/>
                </a:solidFill>
              </a:rPr>
              <a:t>em</a:t>
            </a:r>
            <a:r>
              <a:rPr lang="en-US" dirty="0"/>
              <a:t> </a:t>
            </a:r>
            <a:r>
              <a:rPr lang="ru-RU" dirty="0"/>
              <a:t>- курсивный (наклонный) текст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en-US" dirty="0">
                <a:solidFill>
                  <a:srgbClr val="00B050"/>
                </a:solidFill>
              </a:rPr>
              <a:t>h1</a:t>
            </a:r>
            <a:r>
              <a:rPr lang="ru-RU" dirty="0"/>
              <a:t> - </a:t>
            </a:r>
            <a:r>
              <a:rPr lang="en-US" dirty="0"/>
              <a:t> </a:t>
            </a:r>
            <a:r>
              <a:rPr lang="ru-RU" dirty="0"/>
              <a:t>заголовок 1 уровня (</a:t>
            </a:r>
            <a:r>
              <a:rPr lang="ru-RU" dirty="0">
                <a:solidFill>
                  <a:srgbClr val="FF0000"/>
                </a:solidFill>
              </a:rPr>
              <a:t>не более 1 на странице</a:t>
            </a:r>
            <a:r>
              <a:rPr lang="ru-RU" dirty="0"/>
              <a:t>)</a:t>
            </a:r>
          </a:p>
          <a:p>
            <a:pPr marL="0" indent="0">
              <a:buNone/>
            </a:pP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h2, h3, h4, h5 </a:t>
            </a:r>
            <a:r>
              <a:rPr lang="en-US" dirty="0"/>
              <a:t>–</a:t>
            </a:r>
            <a:r>
              <a:rPr lang="ru-RU" dirty="0"/>
              <a:t> заголовки 2-5 уровней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5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Свойства для картинок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border-radius</a:t>
            </a:r>
            <a:r>
              <a:rPr lang="en-US" dirty="0" smtClean="0"/>
              <a:t> – </a:t>
            </a:r>
            <a:r>
              <a:rPr lang="ru-RU" dirty="0" smtClean="0"/>
              <a:t>закругление рамки</a:t>
            </a:r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>
                <a:solidFill>
                  <a:srgbClr val="0070C0"/>
                </a:solidFill>
              </a:rPr>
              <a:t>border-bottom-left-radius</a:t>
            </a:r>
          </a:p>
          <a:p>
            <a:pPr marL="914400" lvl="2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border-bottom-right-radius</a:t>
            </a:r>
            <a:endParaRPr lang="ru-RU" sz="3200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border-top-left-radius</a:t>
            </a:r>
            <a:endParaRPr lang="ru-RU" sz="3200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r>
              <a:rPr lang="en-US" sz="3200" dirty="0" smtClean="0">
                <a:solidFill>
                  <a:srgbClr val="0070C0"/>
                </a:solidFill>
              </a:rPr>
              <a:t>border-top-right-radius</a:t>
            </a:r>
            <a:endParaRPr lang="en-US" sz="3200" dirty="0">
              <a:solidFill>
                <a:srgbClr val="0070C0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border-width </a:t>
            </a:r>
            <a:r>
              <a:rPr lang="en-US" sz="3200" dirty="0"/>
              <a:t>– </a:t>
            </a:r>
            <a:r>
              <a:rPr lang="ru-RU" sz="3200" dirty="0"/>
              <a:t>толщина рамки</a:t>
            </a:r>
            <a:endParaRPr lang="en-US" sz="3200" dirty="0">
              <a:solidFill>
                <a:srgbClr val="0070C0"/>
              </a:solidFill>
            </a:endParaRPr>
          </a:p>
          <a:p>
            <a:pPr marL="0" lvl="2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border-color </a:t>
            </a:r>
            <a:r>
              <a:rPr lang="en-US" sz="3200" dirty="0"/>
              <a:t>– </a:t>
            </a:r>
            <a:r>
              <a:rPr lang="ru-RU" sz="3200" dirty="0"/>
              <a:t>цвет рамки</a:t>
            </a:r>
          </a:p>
          <a:p>
            <a:pPr marL="914400" lvl="2" indent="0">
              <a:buNone/>
            </a:pPr>
            <a:endParaRPr lang="en-US" dirty="0"/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1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 </a:t>
            </a:r>
            <a:r>
              <a:rPr lang="en-US" dirty="0" smtClean="0"/>
              <a:t>– </a:t>
            </a:r>
            <a:r>
              <a:rPr lang="ru-RU" dirty="0" smtClean="0"/>
              <a:t>комплексное свойство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background-attachment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прокручивание фона с контентом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background-blend-mode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/>
              <a:t>–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/>
              <a:t>режим наложения фонового изображения на фоновый цвет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background-clip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позиция фона относительно границы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background-color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цвет фона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background-image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фоновая картинка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background-origin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-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/>
              <a:t>область позиционирования фонового рисунка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background-position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координаты фона относительно элемента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background-repeat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дублирование фона на весь блок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background-size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– масштабирование изображения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5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Таблицы</a:t>
            </a:r>
            <a:endParaRPr lang="ru-RU" dirty="0"/>
          </a:p>
        </p:txBody>
      </p:sp>
      <p:pic>
        <p:nvPicPr>
          <p:cNvPr id="5122" name="Picture 2" descr="Events Schedu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160895"/>
            <a:ext cx="6984776" cy="56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95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Вставка таблиц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AutoNum type="arabicPeriod"/>
            </a:pPr>
            <a:r>
              <a:rPr lang="ru-RU" dirty="0" smtClean="0">
                <a:solidFill>
                  <a:srgbClr val="00B050"/>
                </a:solidFill>
              </a:rPr>
              <a:t>с</a:t>
            </a:r>
            <a:r>
              <a:rPr lang="en-US" dirty="0" err="1">
                <a:solidFill>
                  <a:srgbClr val="00B050"/>
                </a:solidFill>
              </a:rPr>
              <a:t>aption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– название таблицы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table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- таблица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th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– ячейка заголовка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US" dirty="0" err="1">
                <a:solidFill>
                  <a:srgbClr val="00B050"/>
                </a:solidFill>
              </a:rPr>
              <a:t>tr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– строка таблицы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td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/>
              <a:t>- ячейка</a:t>
            </a:r>
            <a:endParaRPr lang="en-US" dirty="0"/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thead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 smtClean="0"/>
              <a:t>– шапка таблицы</a:t>
            </a:r>
            <a:endParaRPr lang="en-US" dirty="0"/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tbody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 smtClean="0"/>
              <a:t>– тело таблицы</a:t>
            </a:r>
            <a:endParaRPr lang="en-US" dirty="0"/>
          </a:p>
          <a:p>
            <a:pPr marL="914400" lvl="1" indent="-514350">
              <a:buFont typeface="Arial" pitchFamily="34" charset="0"/>
              <a:buAutoNum type="arabicPeriod"/>
            </a:pPr>
            <a:r>
              <a:rPr lang="en-US" dirty="0" err="1" smtClean="0">
                <a:solidFill>
                  <a:srgbClr val="00B050"/>
                </a:solidFill>
              </a:rPr>
              <a:t>tfooter</a:t>
            </a:r>
            <a:r>
              <a:rPr lang="ru-RU" dirty="0" smtClean="0">
                <a:solidFill>
                  <a:srgbClr val="00B050"/>
                </a:solidFill>
              </a:rPr>
              <a:t> </a:t>
            </a:r>
            <a:r>
              <a:rPr lang="ru-RU" dirty="0" smtClean="0"/>
              <a:t>– подвал таблицы</a:t>
            </a:r>
            <a:endParaRPr lang="en-US" dirty="0">
              <a:solidFill>
                <a:srgbClr val="00B050"/>
              </a:solidFill>
            </a:endParaRPr>
          </a:p>
          <a:p>
            <a:pPr marL="914400" lvl="1" indent="-514350">
              <a:buAutoNum type="arabicPeriod"/>
            </a:pPr>
            <a:endParaRPr lang="ru-RU" dirty="0">
              <a:solidFill>
                <a:srgbClr val="00B050"/>
              </a:solidFill>
            </a:endParaRPr>
          </a:p>
          <a:p>
            <a:pPr marL="400050" lvl="1" indent="0">
              <a:buNone/>
            </a:pPr>
            <a:endParaRPr lang="ru-RU" dirty="0">
              <a:solidFill>
                <a:srgbClr val="00B050"/>
              </a:solidFill>
            </a:endParaRPr>
          </a:p>
          <a:p>
            <a:pPr marL="400050" lvl="1" indent="0">
              <a:buNone/>
            </a:pP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1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Выравнивание в ячейках</a:t>
            </a:r>
            <a:r>
              <a:rPr lang="en-US" dirty="0"/>
              <a:t>(CSS)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text-align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left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center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right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vertical-align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top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middle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>
                <a:solidFill>
                  <a:srgbClr val="7030A0"/>
                </a:solidFill>
              </a:rPr>
              <a:t>bottom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Граница</a:t>
            </a:r>
            <a:r>
              <a:rPr lang="en-US" dirty="0"/>
              <a:t> (</a:t>
            </a:r>
            <a:r>
              <a:rPr lang="en-US" dirty="0" err="1"/>
              <a:t>css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border-spacing </a:t>
            </a:r>
            <a:r>
              <a:rPr lang="en-US" dirty="0"/>
              <a:t>– </a:t>
            </a:r>
            <a:r>
              <a:rPr lang="ru-RU" dirty="0"/>
              <a:t>расстояние между ячейками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border-collapse (</a:t>
            </a:r>
            <a:r>
              <a:rPr lang="en-US" dirty="0">
                <a:solidFill>
                  <a:srgbClr val="7030A0"/>
                </a:solidFill>
              </a:rPr>
              <a:t>collapse, separate</a:t>
            </a:r>
            <a:r>
              <a:rPr lang="en-US" dirty="0">
                <a:solidFill>
                  <a:srgbClr val="0070C0"/>
                </a:solidFill>
              </a:rPr>
              <a:t>)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– способ отображения смежных границ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border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/>
              <a:t>- рамка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border-radius</a:t>
            </a:r>
            <a:r>
              <a:rPr lang="en-US" dirty="0"/>
              <a:t> – </a:t>
            </a:r>
            <a:r>
              <a:rPr lang="ru-RU" dirty="0"/>
              <a:t>радиус закругления</a:t>
            </a:r>
            <a:endParaRPr lang="en-US" dirty="0">
              <a:solidFill>
                <a:srgbClr val="0070C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border-image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dirty="0">
                <a:solidFill>
                  <a:srgbClr val="7030A0"/>
                </a:solidFill>
              </a:rPr>
              <a:t>stretch, repeat, round</a:t>
            </a:r>
            <a:r>
              <a:rPr lang="en-US" dirty="0">
                <a:solidFill>
                  <a:srgbClr val="0070C0"/>
                </a:solidFill>
              </a:rPr>
              <a:t>) </a:t>
            </a:r>
            <a:r>
              <a:rPr lang="ru-RU" dirty="0"/>
              <a:t>– рамка в виде картинки</a:t>
            </a: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0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Граница</a:t>
            </a:r>
            <a:r>
              <a:rPr lang="en-US" dirty="0"/>
              <a:t> (</a:t>
            </a:r>
            <a:r>
              <a:rPr lang="en-US" dirty="0" err="1"/>
              <a:t>css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table{</a:t>
            </a: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	</a:t>
            </a:r>
            <a:r>
              <a:rPr lang="en-US" dirty="0">
                <a:solidFill>
                  <a:srgbClr val="0070C0"/>
                </a:solidFill>
              </a:rPr>
              <a:t> border-spacing: </a:t>
            </a:r>
            <a:r>
              <a:rPr lang="en-US" dirty="0">
                <a:solidFill>
                  <a:srgbClr val="7030A0"/>
                </a:solidFill>
              </a:rPr>
              <a:t>0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 border-collapse: </a:t>
            </a:r>
            <a:r>
              <a:rPr lang="en-US" dirty="0">
                <a:solidFill>
                  <a:srgbClr val="7030A0"/>
                </a:solidFill>
              </a:rPr>
              <a:t>collapse;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	 </a:t>
            </a:r>
            <a:r>
              <a:rPr lang="en-US" dirty="0">
                <a:solidFill>
                  <a:srgbClr val="0070C0"/>
                </a:solidFill>
              </a:rPr>
              <a:t>border:</a:t>
            </a:r>
            <a:r>
              <a:rPr lang="en-US" dirty="0">
                <a:solidFill>
                  <a:srgbClr val="7030A0"/>
                </a:solidFill>
              </a:rPr>
              <a:t> 30px solid #000;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	 </a:t>
            </a:r>
            <a:r>
              <a:rPr lang="en-US" dirty="0">
                <a:solidFill>
                  <a:srgbClr val="0070C0"/>
                </a:solidFill>
              </a:rPr>
              <a:t>border-radius:</a:t>
            </a:r>
            <a:r>
              <a:rPr lang="en-US" dirty="0">
                <a:solidFill>
                  <a:srgbClr val="7030A0"/>
                </a:solidFill>
              </a:rPr>
              <a:t> 3px;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	 </a:t>
            </a:r>
            <a:r>
              <a:rPr lang="en-US" dirty="0">
                <a:solidFill>
                  <a:srgbClr val="0070C0"/>
                </a:solidFill>
              </a:rPr>
              <a:t>border-image: </a:t>
            </a:r>
            <a:r>
              <a:rPr lang="en-US" dirty="0" err="1">
                <a:solidFill>
                  <a:srgbClr val="7030A0"/>
                </a:solidFill>
              </a:rPr>
              <a:t>url</a:t>
            </a:r>
            <a:r>
              <a:rPr lang="en-US" dirty="0">
                <a:solidFill>
                  <a:srgbClr val="7030A0"/>
                </a:solidFill>
              </a:rPr>
              <a:t>(image.png) 30px round</a:t>
            </a:r>
            <a:r>
              <a:rPr lang="en-US" dirty="0"/>
              <a:t>;</a:t>
            </a:r>
            <a:r>
              <a:rPr lang="en-US" dirty="0">
                <a:solidFill>
                  <a:srgbClr val="7030A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}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9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Объединение ячеек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C00000"/>
                </a:solidFill>
              </a:rPr>
              <a:t>Атрибуты: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solidFill>
                  <a:srgbClr val="0070C0"/>
                </a:solidFill>
              </a:rPr>
              <a:t>с</a:t>
            </a:r>
            <a:r>
              <a:rPr lang="en-US" dirty="0" err="1">
                <a:solidFill>
                  <a:srgbClr val="0070C0"/>
                </a:solidFill>
              </a:rPr>
              <a:t>olspan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– </a:t>
            </a:r>
            <a:r>
              <a:rPr lang="ru-RU" dirty="0"/>
              <a:t>объединение столбцов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0070C0"/>
                </a:solidFill>
              </a:rPr>
              <a:t>rowspan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– </a:t>
            </a:r>
            <a:r>
              <a:rPr lang="ru-RU" dirty="0"/>
              <a:t>объединение строк</a:t>
            </a:r>
          </a:p>
        </p:txBody>
      </p:sp>
    </p:spTree>
    <p:extLst>
      <p:ext uri="{BB962C8B-B14F-4D97-AF65-F5344CB8AC3E}">
        <p14:creationId xmlns:p14="http://schemas.microsoft.com/office/powerpoint/2010/main" val="42946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Блочная модель</a:t>
            </a:r>
            <a:endParaRPr lang="ru-RU" dirty="0"/>
          </a:p>
        </p:txBody>
      </p:sp>
      <p:pic>
        <p:nvPicPr>
          <p:cNvPr id="1026" name="Picture 2" descr="Блочная модель элемента. Нюансы Element Box Model. Переполнение - overflo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196752"/>
            <a:ext cx="6984776" cy="52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Блочная модель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HTML-документе каждому элементу на странице соответствует прямоугольная область (бокс или блок). Движок рендеринга в браузере определяет размеры и положение боксов на странице, а также их свойства вроде цвета, фоновой картинки для того, чтобы отобразить их на экране.</a:t>
            </a:r>
          </a:p>
        </p:txBody>
      </p:sp>
    </p:spTree>
    <p:extLst>
      <p:ext uri="{BB962C8B-B14F-4D97-AF65-F5344CB8AC3E}">
        <p14:creationId xmlns:p14="http://schemas.microsoft.com/office/powerpoint/2010/main" val="226066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Теги цитирования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q</a:t>
            </a:r>
            <a:r>
              <a:rPr lang="en-US" dirty="0" smtClean="0"/>
              <a:t> – </a:t>
            </a:r>
            <a:r>
              <a:rPr lang="ru-RU" dirty="0" smtClean="0"/>
              <a:t>выделение </a:t>
            </a:r>
            <a:r>
              <a:rPr lang="ru-RU" dirty="0"/>
              <a:t>в тексте цитат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b</a:t>
            </a:r>
            <a:r>
              <a:rPr lang="en-US" dirty="0" err="1" smtClean="0">
                <a:solidFill>
                  <a:srgbClr val="00B050"/>
                </a:solidFill>
              </a:rPr>
              <a:t>lockquote</a:t>
            </a:r>
            <a:r>
              <a:rPr lang="en-US" dirty="0" smtClean="0"/>
              <a:t> – </a:t>
            </a:r>
            <a:r>
              <a:rPr lang="ru-RU" dirty="0" smtClean="0"/>
              <a:t>выделение </a:t>
            </a:r>
            <a:r>
              <a:rPr lang="ru-RU" dirty="0"/>
              <a:t>длинных цитат внутри </a:t>
            </a:r>
            <a:r>
              <a:rPr lang="ru-RU" dirty="0" smtClean="0"/>
              <a:t>документа</a:t>
            </a:r>
            <a:r>
              <a:rPr lang="en-US" dirty="0" smtClean="0"/>
              <a:t> </a:t>
            </a:r>
            <a:r>
              <a:rPr lang="ru-RU" dirty="0" smtClean="0"/>
              <a:t>в виде блока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c</a:t>
            </a:r>
            <a:r>
              <a:rPr lang="en-US" dirty="0" smtClean="0">
                <a:solidFill>
                  <a:srgbClr val="00B050"/>
                </a:solidFill>
              </a:rPr>
              <a:t>ite</a:t>
            </a:r>
            <a:r>
              <a:rPr lang="en-US" dirty="0" smtClean="0"/>
              <a:t> - </a:t>
            </a:r>
            <a:r>
              <a:rPr lang="ru-RU" dirty="0"/>
              <a:t>выделения названий книг, журналов либо произведений</a:t>
            </a:r>
          </a:p>
        </p:txBody>
      </p:sp>
    </p:spTree>
    <p:extLst>
      <p:ext uri="{BB962C8B-B14F-4D97-AF65-F5344CB8AC3E}">
        <p14:creationId xmlns:p14="http://schemas.microsoft.com/office/powerpoint/2010/main" val="42488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Блочная модель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языке CSS есть специальная </a:t>
            </a:r>
            <a:r>
              <a:rPr lang="ru-RU" dirty="0" smtClean="0"/>
              <a:t>блочная модель, которая </a:t>
            </a:r>
            <a:r>
              <a:rPr lang="ru-RU" dirty="0"/>
              <a:t>описывает, из чего состоит </a:t>
            </a:r>
            <a:r>
              <a:rPr lang="ru-RU" dirty="0" smtClean="0"/>
              <a:t>блок </a:t>
            </a:r>
            <a:r>
              <a:rPr lang="ru-RU" dirty="0"/>
              <a:t>и какие свойства влияют на его размеры. В ней у каждого </a:t>
            </a:r>
            <a:r>
              <a:rPr lang="ru-RU" dirty="0" smtClean="0"/>
              <a:t>блока </a:t>
            </a:r>
            <a:r>
              <a:rPr lang="ru-RU" dirty="0"/>
              <a:t>есть 4 области: </a:t>
            </a:r>
            <a:r>
              <a:rPr lang="ru-RU" b="1" dirty="0" err="1"/>
              <a:t>margin</a:t>
            </a:r>
            <a:r>
              <a:rPr lang="ru-RU" b="1" dirty="0"/>
              <a:t> </a:t>
            </a:r>
            <a:r>
              <a:rPr lang="ru-RU" dirty="0"/>
              <a:t>(внешние отступы), </a:t>
            </a:r>
            <a:r>
              <a:rPr lang="ru-RU" b="1" dirty="0" err="1"/>
              <a:t>border</a:t>
            </a:r>
            <a:r>
              <a:rPr lang="ru-RU" b="1" dirty="0"/>
              <a:t> </a:t>
            </a:r>
            <a:r>
              <a:rPr lang="ru-RU" dirty="0"/>
              <a:t>(рамка), </a:t>
            </a:r>
            <a:r>
              <a:rPr lang="ru-RU" b="1" dirty="0" err="1"/>
              <a:t>padding</a:t>
            </a:r>
            <a:r>
              <a:rPr lang="ru-RU" b="1" dirty="0"/>
              <a:t> </a:t>
            </a:r>
            <a:r>
              <a:rPr lang="ru-RU" dirty="0"/>
              <a:t>(внутренние поля), и </a:t>
            </a:r>
            <a:r>
              <a:rPr lang="ru-RU" b="1" dirty="0" err="1"/>
              <a:t>content</a:t>
            </a:r>
            <a:r>
              <a:rPr lang="ru-RU" b="1" dirty="0"/>
              <a:t> </a:t>
            </a:r>
            <a:r>
              <a:rPr lang="ru-RU" dirty="0"/>
              <a:t>(контент или содержимое).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415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Теги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514350"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div </a:t>
            </a:r>
            <a:r>
              <a:rPr lang="ru-RU" dirty="0" smtClean="0"/>
              <a:t>–</a:t>
            </a:r>
            <a:r>
              <a:rPr lang="en-US" dirty="0" smtClean="0"/>
              <a:t> </a:t>
            </a:r>
            <a:r>
              <a:rPr lang="ru-RU" dirty="0" smtClean="0"/>
              <a:t>стандартный блок</a:t>
            </a:r>
            <a:endParaRPr lang="en-US" dirty="0"/>
          </a:p>
          <a:p>
            <a:pPr marL="914400" lvl="1" indent="-514350">
              <a:buAutoNum type="arabicPeriod"/>
            </a:pPr>
            <a:r>
              <a:rPr lang="en-US" dirty="0" smtClean="0">
                <a:solidFill>
                  <a:srgbClr val="00B050"/>
                </a:solidFill>
              </a:rPr>
              <a:t>section, article, header, footer</a:t>
            </a:r>
            <a:r>
              <a:rPr lang="ru-RU" dirty="0" smtClean="0">
                <a:solidFill>
                  <a:srgbClr val="00B050"/>
                </a:solidFill>
              </a:rPr>
              <a:t>, </a:t>
            </a:r>
            <a:r>
              <a:rPr lang="en-US" dirty="0" smtClean="0">
                <a:solidFill>
                  <a:srgbClr val="00B050"/>
                </a:solidFill>
              </a:rPr>
              <a:t>main, aside, </a:t>
            </a:r>
            <a:r>
              <a:rPr lang="en-US" dirty="0" err="1" smtClean="0">
                <a:solidFill>
                  <a:srgbClr val="00B050"/>
                </a:solidFill>
              </a:rPr>
              <a:t>nav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– </a:t>
            </a:r>
            <a:r>
              <a:rPr lang="ru-RU" dirty="0" smtClean="0"/>
              <a:t>разновидности тега</a:t>
            </a:r>
            <a:r>
              <a:rPr lang="en-US" dirty="0" smtClean="0"/>
              <a:t> div.</a:t>
            </a:r>
          </a:p>
          <a:p>
            <a:pPr marL="914400" lvl="1" indent="-514350">
              <a:buAutoNum type="arabicPeriod"/>
            </a:pPr>
            <a:endParaRPr lang="en-US" dirty="0" smtClean="0">
              <a:solidFill>
                <a:srgbClr val="00B050"/>
              </a:solidFill>
            </a:endParaRPr>
          </a:p>
          <a:p>
            <a:pPr marL="914400" lvl="1" indent="-514350">
              <a:buAutoNum type="arabicPeriod"/>
            </a:pPr>
            <a:endParaRPr lang="ru-RU" dirty="0" smtClean="0">
              <a:solidFill>
                <a:srgbClr val="00B050"/>
              </a:solidFill>
            </a:endParaRPr>
          </a:p>
          <a:p>
            <a:pPr marL="400050" lvl="1" indent="0">
              <a:buNone/>
            </a:pPr>
            <a:endParaRPr lang="ru-RU" dirty="0">
              <a:solidFill>
                <a:srgbClr val="00B050"/>
              </a:solidFill>
            </a:endParaRPr>
          </a:p>
          <a:p>
            <a:pPr marL="400050" lvl="1" indent="0">
              <a:buNone/>
            </a:pPr>
            <a:endParaRPr lang="ru-RU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0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914400" indent="-914400">
              <a:buAutoNum type="arabicPeriod"/>
            </a:pPr>
            <a:r>
              <a:rPr lang="en-US" sz="4900" dirty="0"/>
              <a:t>p</a:t>
            </a:r>
            <a:r>
              <a:rPr lang="en-US" sz="4900" dirty="0" smtClean="0"/>
              <a:t>osition</a:t>
            </a:r>
          </a:p>
          <a:p>
            <a:pPr marL="914400" indent="-914400">
              <a:buAutoNum type="arabicPeriod"/>
            </a:pPr>
            <a:r>
              <a:rPr lang="en-US" sz="4900" dirty="0" smtClean="0"/>
              <a:t>display</a:t>
            </a:r>
          </a:p>
          <a:p>
            <a:pPr marL="914400" indent="-914400">
              <a:buAutoNum type="arabicPeriod"/>
            </a:pPr>
            <a:r>
              <a:rPr lang="en-US" sz="4900" dirty="0" smtClean="0"/>
              <a:t>top, left, right, bottom</a:t>
            </a:r>
          </a:p>
          <a:p>
            <a:pPr marL="914400" indent="-914400">
              <a:buAutoNum type="arabicPeriod"/>
            </a:pPr>
            <a:r>
              <a:rPr lang="en-US" sz="4900" dirty="0"/>
              <a:t>w</a:t>
            </a:r>
            <a:r>
              <a:rPr lang="en-US" sz="4900" dirty="0" smtClean="0"/>
              <a:t>idth, height (max-*, min-*)</a:t>
            </a:r>
          </a:p>
          <a:p>
            <a:pPr marL="914400" indent="-914400">
              <a:buAutoNum type="arabicPeriod"/>
            </a:pPr>
            <a:r>
              <a:rPr lang="en-US" sz="4900" dirty="0" smtClean="0"/>
              <a:t>padding, margin</a:t>
            </a:r>
            <a:endParaRPr lang="ru-RU" sz="4900" dirty="0" smtClean="0"/>
          </a:p>
          <a:p>
            <a:pPr marL="914400" indent="-914400">
              <a:buAutoNum type="arabicPeriod"/>
            </a:pPr>
            <a:r>
              <a:rPr lang="en-US" sz="4900" dirty="0"/>
              <a:t>b</a:t>
            </a:r>
            <a:r>
              <a:rPr lang="en-US" sz="4900" dirty="0" smtClean="0"/>
              <a:t>ox-sizing</a:t>
            </a:r>
          </a:p>
          <a:p>
            <a:pPr marL="914400" indent="-914400">
              <a:buAutoNum type="arabicPeriod"/>
            </a:pPr>
            <a:r>
              <a:rPr lang="en-US" sz="4900" dirty="0" smtClean="0"/>
              <a:t>background, border</a:t>
            </a:r>
          </a:p>
          <a:p>
            <a:pPr marL="914400" indent="-914400">
              <a:buAutoNum type="arabicPeriod"/>
            </a:pPr>
            <a:r>
              <a:rPr lang="en-US" sz="4900" dirty="0" smtClean="0"/>
              <a:t>z-index</a:t>
            </a:r>
            <a:endParaRPr lang="ru-RU" sz="4900" dirty="0" smtClean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en-US" dirty="0" smtClean="0"/>
              <a:t>CSS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5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fixed –</a:t>
            </a:r>
            <a:r>
              <a:rPr lang="ru-RU" dirty="0" smtClean="0"/>
              <a:t> относительно окна браузера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absolute</a:t>
            </a:r>
            <a:r>
              <a:rPr lang="ru-RU" dirty="0" smtClean="0"/>
              <a:t> – относительно родительского элемента со значение не равному </a:t>
            </a:r>
            <a:r>
              <a:rPr lang="en-US" dirty="0" smtClean="0"/>
              <a:t>static </a:t>
            </a:r>
            <a:r>
              <a:rPr lang="ru-RU" dirty="0" smtClean="0"/>
              <a:t>или отсутствующему</a:t>
            </a:r>
            <a:r>
              <a:rPr lang="en-US" dirty="0" smtClean="0"/>
              <a:t> </a:t>
            </a:r>
            <a:r>
              <a:rPr lang="ru-RU" dirty="0" smtClean="0"/>
              <a:t>либо </a:t>
            </a:r>
            <a:r>
              <a:rPr lang="ru-RU" dirty="0"/>
              <a:t>относительно окна </a:t>
            </a:r>
            <a:r>
              <a:rPr lang="ru-RU" dirty="0" smtClean="0"/>
              <a:t>браузера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relative</a:t>
            </a:r>
            <a:r>
              <a:rPr lang="ru-RU" dirty="0" smtClean="0"/>
              <a:t> – относительно его исходного места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static – </a:t>
            </a:r>
            <a:r>
              <a:rPr lang="ru-RU" dirty="0" smtClean="0"/>
              <a:t>обычное ото</a:t>
            </a:r>
            <a:r>
              <a:rPr lang="ru-RU" dirty="0"/>
              <a:t>б</a:t>
            </a:r>
            <a:r>
              <a:rPr lang="ru-RU" dirty="0" smtClean="0"/>
              <a:t>ражение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sticky – </a:t>
            </a:r>
            <a:r>
              <a:rPr lang="en-US" dirty="0" err="1" smtClean="0"/>
              <a:t>relative+fixed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200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</a:t>
            </a:r>
            <a:r>
              <a:rPr lang="en-US" dirty="0" smtClean="0"/>
              <a:t>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nline-block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</a:t>
            </a:r>
            <a:r>
              <a:rPr lang="en-US" dirty="0" smtClean="0"/>
              <a:t>able (table-*)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Flex</a:t>
            </a:r>
          </a:p>
          <a:p>
            <a:pPr marL="514350" indent="-514350">
              <a:buFont typeface="+mj-lt"/>
              <a:buAutoNum type="arabicPeriod"/>
            </a:pPr>
            <a:r>
              <a:rPr lang="en-US" smtClean="0"/>
              <a:t>grid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15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ox-sizing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b="1" dirty="0" err="1"/>
              <a:t>content-box</a:t>
            </a:r>
            <a:r>
              <a:rPr lang="ru-RU" dirty="0"/>
              <a:t> </a:t>
            </a:r>
            <a:endParaRPr lang="en-US" dirty="0" smtClean="0"/>
          </a:p>
          <a:p>
            <a:pPr marL="400050" lvl="1" indent="0">
              <a:buNone/>
            </a:pPr>
            <a:r>
              <a:rPr lang="ru-RU" sz="2400" i="1" dirty="0" smtClean="0"/>
              <a:t>Это </a:t>
            </a:r>
            <a:r>
              <a:rPr lang="ru-RU" sz="2400" i="1" dirty="0"/>
              <a:t>значение по умолчанию, определённое в CSS стандарте. Свойства </a:t>
            </a:r>
            <a:r>
              <a:rPr lang="ru-RU" sz="2400" i="1" dirty="0" err="1"/>
              <a:t>width</a:t>
            </a:r>
            <a:r>
              <a:rPr lang="ru-RU" sz="2400" i="1" dirty="0"/>
              <a:t> и </a:t>
            </a:r>
            <a:r>
              <a:rPr lang="ru-RU" sz="2400" i="1" dirty="0" err="1"/>
              <a:t>height</a:t>
            </a:r>
            <a:r>
              <a:rPr lang="ru-RU" sz="2400" i="1" dirty="0"/>
              <a:t> включают исключительно контент, и не включают </a:t>
            </a:r>
            <a:r>
              <a:rPr lang="ru-RU" sz="2400" i="1" dirty="0" err="1"/>
              <a:t>padding</a:t>
            </a:r>
            <a:r>
              <a:rPr lang="ru-RU" sz="2400" i="1" dirty="0"/>
              <a:t> и </a:t>
            </a:r>
            <a:r>
              <a:rPr lang="ru-RU" sz="2400" i="1" dirty="0" err="1" smtClean="0"/>
              <a:t>border</a:t>
            </a:r>
            <a:r>
              <a:rPr lang="ru-RU" sz="2400" i="1" dirty="0" smtClean="0"/>
              <a:t>.</a:t>
            </a:r>
            <a:endParaRPr lang="en-US" sz="2400" i="1" dirty="0" smtClean="0"/>
          </a:p>
          <a:p>
            <a:pPr marL="0" indent="0">
              <a:buNone/>
            </a:pPr>
            <a:r>
              <a:rPr lang="ru-RU" b="1" dirty="0" err="1"/>
              <a:t>border-box</a:t>
            </a:r>
            <a:r>
              <a:rPr lang="ru-RU" b="1" dirty="0"/>
              <a:t> </a:t>
            </a:r>
            <a:endParaRPr lang="en-US" b="1" dirty="0" smtClean="0"/>
          </a:p>
          <a:p>
            <a:pPr marL="400050" lvl="1" indent="0">
              <a:buNone/>
            </a:pPr>
            <a:r>
              <a:rPr lang="ru-RU" sz="2400" i="1" dirty="0" smtClean="0"/>
              <a:t>Свойства </a:t>
            </a:r>
            <a:r>
              <a:rPr lang="ru-RU" sz="2400" i="1" dirty="0" err="1"/>
              <a:t>width</a:t>
            </a:r>
            <a:r>
              <a:rPr lang="ru-RU" sz="2400" i="1" dirty="0"/>
              <a:t> и </a:t>
            </a:r>
            <a:r>
              <a:rPr lang="ru-RU" sz="2400" i="1" dirty="0" err="1"/>
              <a:t>height</a:t>
            </a:r>
            <a:r>
              <a:rPr lang="ru-RU" sz="2400" i="1" dirty="0"/>
              <a:t> включают контент, внутренний отступ и границы, но не включают внешний отступ. В</a:t>
            </a:r>
            <a:r>
              <a:rPr lang="ru-RU" sz="2400" i="1" dirty="0" smtClean="0"/>
              <a:t>нутренний </a:t>
            </a:r>
            <a:r>
              <a:rPr lang="ru-RU" sz="2400" i="1" dirty="0"/>
              <a:t>отступ и граница будут внутри блока</a:t>
            </a:r>
            <a:r>
              <a:rPr lang="ru-RU" sz="2400" i="1" dirty="0" smtClean="0"/>
              <a:t>.</a:t>
            </a:r>
            <a:endParaRPr lang="ru-RU" sz="2400" i="1" dirty="0"/>
          </a:p>
          <a:p>
            <a:pPr marL="0" lvl="1" indent="0">
              <a:buNone/>
            </a:pPr>
            <a:r>
              <a:rPr lang="ru-RU" sz="3000" b="1" dirty="0" err="1"/>
              <a:t>padding-box</a:t>
            </a:r>
            <a:r>
              <a:rPr lang="ru-RU" sz="3000" dirty="0"/>
              <a:t> </a:t>
            </a:r>
          </a:p>
          <a:p>
            <a:pPr marL="400050" lvl="1" indent="0">
              <a:buNone/>
            </a:pPr>
            <a:r>
              <a:rPr lang="ru-RU" sz="2400" i="1" dirty="0" smtClean="0"/>
              <a:t>Значение </a:t>
            </a:r>
            <a:r>
              <a:rPr lang="ru-RU" sz="2400" i="1" dirty="0"/>
              <a:t>свойств </a:t>
            </a:r>
            <a:r>
              <a:rPr lang="ru-RU" sz="2400" i="1" dirty="0" err="1"/>
              <a:t>width</a:t>
            </a:r>
            <a:r>
              <a:rPr lang="ru-RU" sz="2400" i="1" dirty="0"/>
              <a:t> и </a:t>
            </a:r>
            <a:r>
              <a:rPr lang="ru-RU" sz="2400" i="1" dirty="0" err="1"/>
              <a:t>height</a:t>
            </a:r>
            <a:r>
              <a:rPr lang="ru-RU" sz="2400" i="1" dirty="0"/>
              <a:t> задают размеры всего блока, при этом включает в себя поля, но не отступы и границы.</a:t>
            </a:r>
          </a:p>
          <a:p>
            <a:pPr marL="400050" lvl="1" indent="0">
              <a:buNone/>
            </a:pPr>
            <a:endParaRPr lang="ru-RU" sz="2400" i="1" dirty="0"/>
          </a:p>
        </p:txBody>
      </p:sp>
    </p:spTree>
    <p:extLst>
      <p:ext uri="{BB962C8B-B14F-4D97-AF65-F5344CB8AC3E}">
        <p14:creationId xmlns:p14="http://schemas.microsoft.com/office/powerpoint/2010/main" val="38264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Модульная сетка</a:t>
            </a:r>
          </a:p>
        </p:txBody>
      </p:sp>
      <p:pic>
        <p:nvPicPr>
          <p:cNvPr id="4098" name="Picture 2" descr="Верстаем с помощью модульной сетки 960gs – Zenco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24" y="1600200"/>
            <a:ext cx="719735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8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Модульная сетка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Модульная сетка, представляет собой разметку единой схемы, расположения всех элементов и блоков на странице. То есть, она накладывается на каркас веб-страницы, тем самым помогает создать визуальной порядок всех ее элементов.</a:t>
            </a:r>
          </a:p>
        </p:txBody>
      </p:sp>
    </p:spTree>
    <p:extLst>
      <p:ext uri="{BB962C8B-B14F-4D97-AF65-F5344CB8AC3E}">
        <p14:creationId xmlns:p14="http://schemas.microsoft.com/office/powerpoint/2010/main" val="314338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Стандартные разрешения экрана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1920x1080</a:t>
            </a:r>
          </a:p>
          <a:p>
            <a:r>
              <a:rPr lang="en-US" dirty="0"/>
              <a:t>1366x768</a:t>
            </a:r>
          </a:p>
          <a:p>
            <a:r>
              <a:rPr lang="en-US" dirty="0"/>
              <a:t>1024x768</a:t>
            </a:r>
          </a:p>
          <a:p>
            <a:r>
              <a:rPr lang="en-US" dirty="0"/>
              <a:t>768x1024</a:t>
            </a:r>
          </a:p>
          <a:p>
            <a:r>
              <a:rPr lang="en-US" dirty="0" smtClean="0"/>
              <a:t>540x960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Составные части модульной сетки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Контейнер</a:t>
            </a:r>
          </a:p>
          <a:p>
            <a:r>
              <a:rPr lang="ru-RU" dirty="0" smtClean="0"/>
              <a:t>Строка</a:t>
            </a:r>
          </a:p>
          <a:p>
            <a:r>
              <a:rPr lang="ru-RU" dirty="0" smtClean="0"/>
              <a:t>Столбцы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22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Теги списков описаний (определений)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d</a:t>
            </a:r>
            <a:r>
              <a:rPr lang="en-US" dirty="0" smtClean="0">
                <a:solidFill>
                  <a:srgbClr val="00B050"/>
                </a:solidFill>
              </a:rPr>
              <a:t>l</a:t>
            </a:r>
            <a:r>
              <a:rPr lang="en-US" dirty="0" smtClean="0"/>
              <a:t> – </a:t>
            </a:r>
            <a:r>
              <a:rPr lang="ru-RU" dirty="0" smtClean="0"/>
              <a:t>контейнер списка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d</a:t>
            </a:r>
            <a:r>
              <a:rPr lang="en-US" dirty="0" err="1" smtClean="0">
                <a:solidFill>
                  <a:srgbClr val="00B050"/>
                </a:solidFill>
              </a:rPr>
              <a:t>t</a:t>
            </a:r>
            <a:r>
              <a:rPr lang="en-US" dirty="0" smtClean="0"/>
              <a:t> - </a:t>
            </a:r>
            <a:r>
              <a:rPr lang="ru-RU" dirty="0" smtClean="0"/>
              <a:t>термин</a:t>
            </a:r>
            <a:endParaRPr lang="en-US" dirty="0" smtClean="0"/>
          </a:p>
          <a:p>
            <a:pPr marL="0" indent="0">
              <a:buNone/>
            </a:pPr>
            <a:r>
              <a:rPr lang="en-US" dirty="0" err="1">
                <a:solidFill>
                  <a:srgbClr val="00B050"/>
                </a:solidFill>
              </a:rPr>
              <a:t>d</a:t>
            </a:r>
            <a:r>
              <a:rPr lang="en-US" dirty="0" err="1" smtClean="0">
                <a:solidFill>
                  <a:srgbClr val="00B050"/>
                </a:solidFill>
              </a:rPr>
              <a:t>d</a:t>
            </a:r>
            <a:r>
              <a:rPr lang="en-US" dirty="0" smtClean="0"/>
              <a:t> – </a:t>
            </a:r>
            <a:r>
              <a:rPr lang="ru-RU" dirty="0" smtClean="0"/>
              <a:t>описание термина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&lt;dl&gt;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 err="1" smtClean="0">
                <a:solidFill>
                  <a:srgbClr val="00B050"/>
                </a:solidFill>
              </a:rPr>
              <a:t>dt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r>
              <a:rPr lang="en-US" dirty="0" smtClean="0"/>
              <a:t>HTML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 err="1" smtClean="0">
                <a:solidFill>
                  <a:srgbClr val="00B050"/>
                </a:solidFill>
              </a:rPr>
              <a:t>dt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rgbClr val="00B050"/>
                </a:solidFill>
              </a:rPr>
              <a:t>&lt;</a:t>
            </a:r>
            <a:r>
              <a:rPr lang="en-US" dirty="0" err="1" smtClean="0">
                <a:solidFill>
                  <a:srgbClr val="00B050"/>
                </a:solidFill>
              </a:rPr>
              <a:t>dd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  <a:r>
              <a:rPr lang="ru-RU" dirty="0" smtClean="0"/>
              <a:t>язык форматирования текста</a:t>
            </a:r>
            <a:r>
              <a:rPr lang="en-US" dirty="0" smtClean="0">
                <a:solidFill>
                  <a:srgbClr val="00B050"/>
                </a:solidFill>
              </a:rPr>
              <a:t>&lt;/</a:t>
            </a:r>
            <a:r>
              <a:rPr lang="en-US" dirty="0" err="1" smtClean="0">
                <a:solidFill>
                  <a:srgbClr val="00B050"/>
                </a:solidFill>
              </a:rPr>
              <a:t>dd</a:t>
            </a:r>
            <a:r>
              <a:rPr lang="en-US" dirty="0" smtClean="0">
                <a:solidFill>
                  <a:srgbClr val="00B05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&lt;/dl&gt;</a:t>
            </a:r>
            <a:endParaRPr lang="ru-RU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6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.container </a:t>
            </a:r>
            <a:r>
              <a:rPr lang="en-US" dirty="0"/>
              <a:t>{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margin-left</a:t>
            </a:r>
            <a:r>
              <a:rPr lang="en-US" dirty="0"/>
              <a:t>: auto;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margin-right</a:t>
            </a:r>
            <a:r>
              <a:rPr lang="en-US" dirty="0"/>
              <a:t>: auto;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36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Контейнер</a:t>
            </a:r>
            <a:r>
              <a:rPr lang="en-US" dirty="0" smtClean="0"/>
              <a:t> - @media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@media (min-width: 768px)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.container </a:t>
            </a:r>
            <a:r>
              <a:rPr lang="en-US" dirty="0"/>
              <a:t>{ width: 750px; </a:t>
            </a:r>
            <a:r>
              <a:rPr lang="en-US" dirty="0" smtClean="0"/>
              <a:t>} </a:t>
            </a:r>
          </a:p>
          <a:p>
            <a:pPr marL="0" indent="0">
              <a:buNone/>
            </a:pPr>
            <a:r>
              <a:rPr lang="en-US" dirty="0" smtClean="0"/>
              <a:t>}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media (min-width: 992px)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.container </a:t>
            </a:r>
            <a:r>
              <a:rPr lang="en-US" dirty="0"/>
              <a:t>{ width: 970px;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/>
              <a:t>media (min-width: 1200px) {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.container </a:t>
            </a:r>
            <a:r>
              <a:rPr lang="en-US" dirty="0"/>
              <a:t>{ width: 1170px; }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64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Строка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  <a:r>
              <a:rPr lang="en-US" dirty="0" smtClean="0"/>
              <a:t>row:</a:t>
            </a:r>
            <a:r>
              <a:rPr lang="en-US" dirty="0"/>
              <a:t>:</a:t>
            </a:r>
            <a:r>
              <a:rPr lang="en-US" dirty="0" smtClean="0"/>
              <a:t>before</a:t>
            </a:r>
            <a:r>
              <a:rPr lang="en-US" dirty="0"/>
              <a:t>, .</a:t>
            </a:r>
            <a:r>
              <a:rPr lang="en-US" dirty="0" smtClean="0"/>
              <a:t>row::</a:t>
            </a:r>
            <a:r>
              <a:rPr lang="en-US" dirty="0"/>
              <a:t>after {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content</a:t>
            </a:r>
            <a:r>
              <a:rPr lang="en-US" dirty="0"/>
              <a:t>: " ";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display</a:t>
            </a:r>
            <a:r>
              <a:rPr lang="en-US" dirty="0"/>
              <a:t>: table;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row</a:t>
            </a:r>
            <a:r>
              <a:rPr lang="en-US" dirty="0" smtClean="0"/>
              <a:t>::after </a:t>
            </a:r>
            <a:r>
              <a:rPr lang="en-US" dirty="0"/>
              <a:t>{ </a:t>
            </a:r>
            <a:endParaRPr lang="ru-RU" dirty="0" smtClean="0"/>
          </a:p>
          <a:p>
            <a:pPr marL="0" indent="0">
              <a:buNone/>
            </a:pPr>
            <a:r>
              <a:rPr lang="ru-RU" dirty="0"/>
              <a:t>	</a:t>
            </a:r>
            <a:r>
              <a:rPr lang="en-US" dirty="0" smtClean="0"/>
              <a:t>clear</a:t>
            </a:r>
            <a:r>
              <a:rPr lang="en-US" dirty="0"/>
              <a:t>: both;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25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Столбцы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Ширина столбцов будет рассчитываться по следующей формуле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100</a:t>
            </a:r>
            <a:r>
              <a:rPr lang="ru-RU" dirty="0"/>
              <a:t>% / количество столбцов * номер столбца</a:t>
            </a:r>
          </a:p>
        </p:txBody>
      </p:sp>
    </p:spTree>
    <p:extLst>
      <p:ext uri="{BB962C8B-B14F-4D97-AF65-F5344CB8AC3E}">
        <p14:creationId xmlns:p14="http://schemas.microsoft.com/office/powerpoint/2010/main" val="15281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</a:t>
            </a:r>
            <a:r>
              <a:rPr lang="ru-RU" dirty="0" smtClean="0"/>
              <a:t>одель </a:t>
            </a:r>
            <a:r>
              <a:rPr lang="ru-RU" dirty="0"/>
              <a:t>пространства имён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col </a:t>
            </a:r>
            <a:r>
              <a:rPr lang="en-US" dirty="0"/>
              <a:t>- </a:t>
            </a:r>
            <a:r>
              <a:rPr lang="en-US" i="1" dirty="0"/>
              <a:t>Column</a:t>
            </a:r>
            <a:r>
              <a:rPr lang="en-US" dirty="0"/>
              <a:t> - </a:t>
            </a:r>
            <a:r>
              <a:rPr lang="ru-RU" dirty="0"/>
              <a:t>Общее пространство имён столбцов. </a:t>
            </a:r>
            <a:endParaRPr lang="ru-RU" dirty="0" smtClean="0"/>
          </a:p>
          <a:p>
            <a:pPr marL="0" indent="0">
              <a:buNone/>
            </a:pPr>
            <a:r>
              <a:rPr lang="en-US" b="1" dirty="0" err="1" smtClean="0"/>
              <a:t>xs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i="1" dirty="0" err="1"/>
              <a:t>ExtraSmall</a:t>
            </a:r>
            <a:r>
              <a:rPr lang="en-US" dirty="0"/>
              <a:t> - </a:t>
            </a:r>
            <a:r>
              <a:rPr lang="ru-RU" dirty="0"/>
              <a:t>Сетка при ширине окна браузера меньше 768</a:t>
            </a:r>
            <a:r>
              <a:rPr lang="en-US" dirty="0" err="1"/>
              <a:t>px</a:t>
            </a:r>
            <a:r>
              <a:rPr lang="en-US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en-US" b="1" dirty="0" err="1" smtClean="0"/>
              <a:t>sm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i="1" dirty="0"/>
              <a:t>Small</a:t>
            </a:r>
            <a:r>
              <a:rPr lang="en-US" dirty="0"/>
              <a:t> - </a:t>
            </a:r>
            <a:r>
              <a:rPr lang="ru-RU" dirty="0"/>
              <a:t>Сетка при ширине окна браузера больше 768</a:t>
            </a:r>
            <a:r>
              <a:rPr lang="en-US" dirty="0" err="1"/>
              <a:t>px</a:t>
            </a:r>
            <a:r>
              <a:rPr lang="en-US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en-US" b="1" dirty="0" smtClean="0"/>
              <a:t>md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i="1" dirty="0"/>
              <a:t>Medium</a:t>
            </a:r>
            <a:r>
              <a:rPr lang="en-US" dirty="0"/>
              <a:t> - </a:t>
            </a:r>
            <a:r>
              <a:rPr lang="ru-RU" dirty="0"/>
              <a:t>Сетка при ширине окна браузера больше 992</a:t>
            </a:r>
            <a:r>
              <a:rPr lang="en-US" dirty="0" err="1"/>
              <a:t>px</a:t>
            </a:r>
            <a:r>
              <a:rPr lang="en-US" dirty="0"/>
              <a:t>. </a:t>
            </a:r>
            <a:endParaRPr lang="ru-RU" dirty="0" smtClean="0"/>
          </a:p>
          <a:p>
            <a:pPr marL="0" indent="0">
              <a:buNone/>
            </a:pPr>
            <a:r>
              <a:rPr lang="en-US" b="1" dirty="0" err="1" smtClean="0"/>
              <a:t>lg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i="1" dirty="0" err="1"/>
              <a:t>LargeSmall</a:t>
            </a:r>
            <a:r>
              <a:rPr lang="en-US" dirty="0"/>
              <a:t> - </a:t>
            </a:r>
            <a:r>
              <a:rPr lang="ru-RU" dirty="0"/>
              <a:t>Сетка при ширине окна браузера больше 1200</a:t>
            </a:r>
            <a:r>
              <a:rPr lang="en-US" dirty="0" err="1"/>
              <a:t>px</a:t>
            </a:r>
            <a:r>
              <a:rPr lang="en-US" dirty="0" smtClean="0"/>
              <a:t>.</a:t>
            </a:r>
            <a:endParaRPr lang="ru-RU" dirty="0" smtClean="0"/>
          </a:p>
          <a:p>
            <a:pPr marL="0" indent="0">
              <a:buNone/>
            </a:pPr>
            <a:r>
              <a:rPr lang="en-US" b="1" dirty="0" smtClean="0"/>
              <a:t>xl </a:t>
            </a:r>
            <a:r>
              <a:rPr lang="en-US" dirty="0"/>
              <a:t>- </a:t>
            </a:r>
            <a:r>
              <a:rPr lang="en-US" i="1" dirty="0" err="1" smtClean="0"/>
              <a:t>ExtraLarge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Сетка при ширине окна браузера больше </a:t>
            </a:r>
            <a:r>
              <a:rPr lang="ru-RU" dirty="0" smtClean="0"/>
              <a:t>1</a:t>
            </a:r>
            <a:r>
              <a:rPr lang="en-US" dirty="0" smtClean="0"/>
              <a:t>6</a:t>
            </a:r>
            <a:r>
              <a:rPr lang="ru-RU" dirty="0" smtClean="0"/>
              <a:t>00</a:t>
            </a:r>
            <a:r>
              <a:rPr lang="en-US" dirty="0" err="1"/>
              <a:t>px</a:t>
            </a:r>
            <a:r>
              <a:rPr lang="en-US" dirty="0"/>
              <a:t>.</a:t>
            </a:r>
            <a:endParaRPr lang="ru-RU" dirty="0"/>
          </a:p>
          <a:p>
            <a:pPr marL="0" indent="0">
              <a:buNone/>
            </a:pPr>
            <a:r>
              <a:rPr lang="en-US" b="1" dirty="0" err="1" smtClean="0"/>
              <a:t>hd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en-US" i="1" dirty="0" err="1" smtClean="0"/>
              <a:t>FullScreen</a:t>
            </a:r>
            <a:r>
              <a:rPr lang="en-US" dirty="0" smtClean="0"/>
              <a:t> </a:t>
            </a:r>
            <a:r>
              <a:rPr lang="en-US" dirty="0"/>
              <a:t>- </a:t>
            </a:r>
            <a:r>
              <a:rPr lang="ru-RU" dirty="0"/>
              <a:t>Сетка при ширине окна браузера </a:t>
            </a:r>
            <a:r>
              <a:rPr lang="ru-RU" dirty="0" smtClean="0"/>
              <a:t>в 100%</a:t>
            </a:r>
            <a:r>
              <a:rPr lang="en-US" dirty="0" smtClean="0"/>
              <a:t>.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69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стилей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.col-xs-1  { width: 8.33333333%;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col-xs-2  { width: 16.66666667%;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col-xs-3  { width: 25%;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col-xs-4  { width: 33.33333333%;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col-xs-5  { width: 41.66666667%;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col-xs-6  { width: 50%;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col-xs-7  { width: 58.33333333%;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col-xs-8  { width: 66.66666667%;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col-xs-9  { width: 75%;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col-xs-10 { width: 83.33333333%;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col-xs-11 { width: 91.66666667%; } </a:t>
            </a:r>
            <a:endParaRPr lang="ru-RU" dirty="0" smtClean="0"/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/>
              <a:t>col-xs-12 { width: 100%; 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71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Выравнивание колонок через</a:t>
            </a:r>
            <a:r>
              <a:rPr lang="en-US" dirty="0" smtClean="0"/>
              <a:t> float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.col-xs-1, .col-xs-2</a:t>
            </a:r>
            <a:r>
              <a:rPr lang="en-US" dirty="0" smtClean="0"/>
              <a:t>, …, .</a:t>
            </a:r>
            <a:r>
              <a:rPr lang="en-US" dirty="0"/>
              <a:t>col-lg-11, .col-lg-12 { </a:t>
            </a:r>
            <a:r>
              <a:rPr lang="en-US" dirty="0" smtClean="0"/>
              <a:t>	position</a:t>
            </a:r>
            <a:r>
              <a:rPr lang="en-US" dirty="0"/>
              <a:t>: relative;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float</a:t>
            </a:r>
            <a:r>
              <a:rPr lang="en-US" dirty="0"/>
              <a:t>: left;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396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Пример использования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9525" t="23400" r="35826" b="47200"/>
          <a:stretch/>
        </p:blipFill>
        <p:spPr>
          <a:xfrm>
            <a:off x="150630" y="1752982"/>
            <a:ext cx="8842739" cy="42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текста по центру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#1</a:t>
            </a:r>
            <a:endParaRPr lang="ru-RU" b="1" dirty="0" smtClean="0"/>
          </a:p>
          <a:p>
            <a:pPr marL="0" indent="0">
              <a:buNone/>
            </a:pPr>
            <a:r>
              <a:rPr lang="en-US" i="1" dirty="0" smtClean="0"/>
              <a:t>text-align: center;</a:t>
            </a:r>
          </a:p>
          <a:p>
            <a:pPr marL="0" indent="0">
              <a:buNone/>
            </a:pPr>
            <a:r>
              <a:rPr lang="en-US" i="1" dirty="0" smtClean="0"/>
              <a:t>line-height: </a:t>
            </a:r>
            <a:r>
              <a:rPr lang="ru-RU" i="1" dirty="0" smtClean="0"/>
              <a:t>значение_ в_100%_высоты_блока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#2</a:t>
            </a:r>
          </a:p>
          <a:p>
            <a:pPr marL="0" indent="0">
              <a:buNone/>
            </a:pPr>
            <a:r>
              <a:rPr lang="en-US" i="1" dirty="0"/>
              <a:t>text-align: center;</a:t>
            </a:r>
          </a:p>
          <a:p>
            <a:pPr marL="0" indent="0">
              <a:buNone/>
            </a:pPr>
            <a:r>
              <a:rPr lang="en-US" i="1" dirty="0"/>
              <a:t>d</a:t>
            </a:r>
            <a:r>
              <a:rPr lang="en-US" i="1" dirty="0" smtClean="0"/>
              <a:t>isplay: table-cell;</a:t>
            </a:r>
          </a:p>
          <a:p>
            <a:pPr marL="0" indent="0">
              <a:buNone/>
            </a:pPr>
            <a:r>
              <a:rPr lang="en-US" i="1" dirty="0"/>
              <a:t>v</a:t>
            </a:r>
            <a:r>
              <a:rPr lang="en-US" i="1" dirty="0" smtClean="0"/>
              <a:t>ertical-align: middle;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27830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блока по центру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# </a:t>
            </a:r>
            <a:r>
              <a:rPr lang="ru-RU" b="1" dirty="0" smtClean="0"/>
              <a:t>по горизонтали</a:t>
            </a:r>
          </a:p>
          <a:p>
            <a:pPr marL="0" indent="0">
              <a:buNone/>
            </a:pPr>
            <a:r>
              <a:rPr lang="en-US" i="1" dirty="0"/>
              <a:t>display: </a:t>
            </a:r>
            <a:r>
              <a:rPr lang="en-US" i="1" dirty="0" smtClean="0"/>
              <a:t>block </a:t>
            </a:r>
            <a:endParaRPr lang="ru-RU" i="1" dirty="0" smtClean="0"/>
          </a:p>
          <a:p>
            <a:pPr marL="0" indent="0">
              <a:buNone/>
            </a:pPr>
            <a:r>
              <a:rPr lang="en-US" i="1" dirty="0" smtClean="0"/>
              <a:t>margin-left</a:t>
            </a:r>
            <a:r>
              <a:rPr lang="en-US" i="1" dirty="0"/>
              <a:t>: </a:t>
            </a:r>
            <a:r>
              <a:rPr lang="en-US" i="1" dirty="0" smtClean="0"/>
              <a:t>auto </a:t>
            </a:r>
            <a:endParaRPr lang="ru-RU" i="1" dirty="0" smtClean="0"/>
          </a:p>
          <a:p>
            <a:pPr marL="0" indent="0">
              <a:buNone/>
            </a:pPr>
            <a:r>
              <a:rPr lang="en-US" i="1" dirty="0" smtClean="0"/>
              <a:t>margin-right</a:t>
            </a:r>
            <a:r>
              <a:rPr lang="en-US" i="1" dirty="0"/>
              <a:t>: </a:t>
            </a:r>
            <a:r>
              <a:rPr lang="en-US" i="1" dirty="0" smtClean="0"/>
              <a:t>auto</a:t>
            </a:r>
            <a:endParaRPr lang="ru-RU" i="1" dirty="0" smtClean="0"/>
          </a:p>
          <a:p>
            <a:pPr marL="0" indent="0">
              <a:buNone/>
            </a:pPr>
            <a:r>
              <a:rPr lang="en-US" b="1" dirty="0" smtClean="0"/>
              <a:t>#</a:t>
            </a:r>
            <a:r>
              <a:rPr lang="ru-RU" b="1" dirty="0" smtClean="0"/>
              <a:t> по вертикали</a:t>
            </a:r>
          </a:p>
          <a:p>
            <a:pPr marL="0" indent="0">
              <a:buNone/>
            </a:pPr>
            <a:r>
              <a:rPr lang="en-US" i="1" dirty="0"/>
              <a:t>position: </a:t>
            </a:r>
            <a:r>
              <a:rPr lang="en-US" i="1" dirty="0" smtClean="0"/>
              <a:t>absolute</a:t>
            </a:r>
            <a:endParaRPr lang="ru-RU" i="1" dirty="0" smtClean="0"/>
          </a:p>
          <a:p>
            <a:pPr marL="0" indent="0">
              <a:buNone/>
            </a:pPr>
            <a:r>
              <a:rPr lang="en-US" i="1" dirty="0" smtClean="0"/>
              <a:t>top</a:t>
            </a:r>
            <a:r>
              <a:rPr lang="en-US" i="1" dirty="0"/>
              <a:t>: 50</a:t>
            </a:r>
            <a:r>
              <a:rPr lang="en-US" i="1" dirty="0" smtClean="0"/>
              <a:t>% </a:t>
            </a:r>
            <a:endParaRPr lang="ru-RU" i="1" dirty="0" smtClean="0"/>
          </a:p>
          <a:p>
            <a:pPr marL="0" indent="0">
              <a:buNone/>
            </a:pPr>
            <a:r>
              <a:rPr lang="en-US" i="1" dirty="0" smtClean="0"/>
              <a:t>transform</a:t>
            </a:r>
            <a:r>
              <a:rPr lang="en-US" i="1" dirty="0"/>
              <a:t>: translate(0, -50%)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108495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Оформление текста</a:t>
            </a:r>
            <a:r>
              <a:rPr lang="en-US" dirty="0" smtClean="0"/>
              <a:t> </a:t>
            </a:r>
            <a:r>
              <a:rPr lang="ru-RU" dirty="0"/>
              <a:t>(</a:t>
            </a:r>
            <a:r>
              <a:rPr lang="en-US" dirty="0"/>
              <a:t>CSS</a:t>
            </a:r>
            <a:r>
              <a:rPr lang="ru-RU" dirty="0"/>
              <a:t>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color</a:t>
            </a:r>
            <a:r>
              <a:rPr lang="en-US" sz="2400" dirty="0" smtClean="0"/>
              <a:t> – </a:t>
            </a:r>
            <a:r>
              <a:rPr lang="ru-RU" sz="2400" dirty="0" smtClean="0"/>
              <a:t>цвет текста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f</a:t>
            </a:r>
            <a:r>
              <a:rPr lang="en-US" sz="2400" dirty="0" smtClean="0">
                <a:solidFill>
                  <a:srgbClr val="0070C0"/>
                </a:solidFill>
              </a:rPr>
              <a:t>ont </a:t>
            </a:r>
            <a:r>
              <a:rPr lang="en-US" sz="2400" dirty="0" smtClean="0"/>
              <a:t>– </a:t>
            </a:r>
            <a:r>
              <a:rPr lang="ru-RU" sz="2400" dirty="0" smtClean="0"/>
              <a:t>определение шрифта</a:t>
            </a:r>
            <a:r>
              <a:rPr lang="en-US" sz="2400" dirty="0" smtClean="0"/>
              <a:t> </a:t>
            </a:r>
            <a:endParaRPr lang="ru-RU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font-family</a:t>
            </a:r>
            <a:r>
              <a:rPr lang="en-US" sz="2400" dirty="0" smtClean="0"/>
              <a:t> – </a:t>
            </a:r>
            <a:r>
              <a:rPr lang="ru-RU" sz="2400" dirty="0" smtClean="0"/>
              <a:t>гарнитура шрифта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f</a:t>
            </a:r>
            <a:r>
              <a:rPr lang="en-US" sz="2400" dirty="0" smtClean="0">
                <a:solidFill>
                  <a:srgbClr val="0070C0"/>
                </a:solidFill>
              </a:rPr>
              <a:t>ont-size</a:t>
            </a:r>
            <a:r>
              <a:rPr lang="en-US" sz="2400" dirty="0" smtClean="0"/>
              <a:t> </a:t>
            </a:r>
            <a:r>
              <a:rPr lang="ru-RU" sz="2400" dirty="0" smtClean="0"/>
              <a:t>– размер шрифта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font-weight </a:t>
            </a:r>
            <a:r>
              <a:rPr lang="en-US" sz="2400" dirty="0" smtClean="0"/>
              <a:t> – </a:t>
            </a:r>
            <a:r>
              <a:rPr lang="ru-RU" sz="2400" dirty="0" smtClean="0"/>
              <a:t>толщина шрифта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font-style</a:t>
            </a:r>
            <a:r>
              <a:rPr lang="en-US" sz="2400" dirty="0" smtClean="0"/>
              <a:t> – </a:t>
            </a:r>
            <a:r>
              <a:rPr lang="ru-RU" sz="2400" dirty="0" smtClean="0"/>
              <a:t>начертание шрифта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70C0"/>
                </a:solidFill>
              </a:rPr>
              <a:t>line-height</a:t>
            </a:r>
            <a:r>
              <a:rPr lang="en-US" sz="2400" dirty="0"/>
              <a:t> – </a:t>
            </a:r>
            <a:r>
              <a:rPr lang="ru-RU" sz="2400" dirty="0"/>
              <a:t>высота строки </a:t>
            </a:r>
            <a:r>
              <a:rPr lang="ru-RU" sz="2400" dirty="0" smtClean="0"/>
              <a:t>текста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letter-spacing</a:t>
            </a:r>
            <a:r>
              <a:rPr lang="ru-RU" sz="2400" dirty="0" smtClean="0"/>
              <a:t> – расстояние между буквами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word-spacing</a:t>
            </a:r>
            <a:r>
              <a:rPr lang="ru-RU" sz="2400" dirty="0" smtClean="0"/>
              <a:t> – расстояние между словами</a:t>
            </a:r>
          </a:p>
        </p:txBody>
      </p:sp>
    </p:spTree>
    <p:extLst>
      <p:ext uri="{BB962C8B-B14F-4D97-AF65-F5344CB8AC3E}">
        <p14:creationId xmlns:p14="http://schemas.microsoft.com/office/powerpoint/2010/main" val="197718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SS container box full descrip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5" y="476672"/>
            <a:ext cx="8944010" cy="596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37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  <a:r>
              <a:rPr lang="en-US" dirty="0"/>
              <a:t> CSS</a:t>
            </a:r>
            <a:r>
              <a:rPr lang="ru-RU" dirty="0"/>
              <a:t> </a:t>
            </a:r>
            <a:r>
              <a:rPr lang="en-US" dirty="0" err="1"/>
              <a:t>FlexBox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CSS </a:t>
            </a:r>
            <a:r>
              <a:rPr lang="ru-RU" dirty="0" err="1"/>
              <a:t>Flexbox</a:t>
            </a:r>
            <a:r>
              <a:rPr lang="ru-RU" dirty="0"/>
              <a:t> — это технология для создания сложных гибких макетов за счёт правильного размещения элементов </a:t>
            </a:r>
            <a:r>
              <a:rPr lang="ru-RU" dirty="0" smtClean="0"/>
              <a:t>на странице</a:t>
            </a:r>
          </a:p>
          <a:p>
            <a:pPr marL="0" indent="0">
              <a:buNone/>
            </a:pPr>
            <a:r>
              <a:rPr lang="ru-RU" dirty="0" smtClean="0"/>
              <a:t>Возможности:</a:t>
            </a:r>
          </a:p>
          <a:p>
            <a:r>
              <a:rPr lang="ru-RU" dirty="0" smtClean="0"/>
              <a:t>Вертикальное выравнивание </a:t>
            </a:r>
            <a:r>
              <a:rPr lang="ru-RU" dirty="0"/>
              <a:t>блока внутри родителя.</a:t>
            </a:r>
          </a:p>
          <a:p>
            <a:r>
              <a:rPr lang="ru-RU" dirty="0"/>
              <a:t>Оформления всех детей контейнера так, чтобы они распределили между собой доступную ширину/высоту, независимо от того, сколько ширины/высоты доступно.</a:t>
            </a:r>
          </a:p>
          <a:p>
            <a:r>
              <a:rPr lang="ru-RU" dirty="0"/>
              <a:t>Сделать все колонки в макете одинаковой высоты, даже если наполнение в них различно.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61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flex-direction</a:t>
            </a:r>
            <a:endParaRPr lang="en-US" dirty="0"/>
          </a:p>
          <a:p>
            <a:r>
              <a:rPr lang="en-US" dirty="0"/>
              <a:t>justify-content</a:t>
            </a:r>
          </a:p>
          <a:p>
            <a:r>
              <a:rPr lang="en-US" dirty="0"/>
              <a:t>align-items</a:t>
            </a:r>
          </a:p>
          <a:p>
            <a:r>
              <a:rPr lang="en-US" dirty="0"/>
              <a:t>align-self</a:t>
            </a:r>
          </a:p>
          <a:p>
            <a:r>
              <a:rPr lang="en-US" dirty="0"/>
              <a:t>flex-basis</a:t>
            </a:r>
          </a:p>
          <a:p>
            <a:r>
              <a:rPr lang="en-US" dirty="0"/>
              <a:t>flex-grow</a:t>
            </a:r>
          </a:p>
          <a:p>
            <a:r>
              <a:rPr lang="en-US" dirty="0"/>
              <a:t>flex-shrink</a:t>
            </a:r>
          </a:p>
          <a:p>
            <a:r>
              <a:rPr lang="en-US" dirty="0"/>
              <a:t>f</a:t>
            </a:r>
            <a:r>
              <a:rPr lang="en-US" dirty="0" smtClean="0"/>
              <a:t>lex-wrap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40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flex-direction</a:t>
            </a:r>
            <a:endParaRPr lang="ru-RU" dirty="0"/>
          </a:p>
        </p:txBody>
      </p:sp>
      <p:pic>
        <p:nvPicPr>
          <p:cNvPr id="10242" name="Picture 2" descr="https://html5book.ru/wp-content/uploads/2015/06/flex-directi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25" y="1600200"/>
            <a:ext cx="47041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flex-wrap</a:t>
            </a:r>
            <a:endParaRPr lang="ru-RU" dirty="0"/>
          </a:p>
        </p:txBody>
      </p:sp>
      <p:pic>
        <p:nvPicPr>
          <p:cNvPr id="11266" name="Picture 2" descr="flex-wrap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03" y="1417638"/>
            <a:ext cx="79869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65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</a:t>
            </a:r>
            <a:endParaRPr lang="ru-RU" dirty="0"/>
          </a:p>
        </p:txBody>
      </p:sp>
      <p:pic>
        <p:nvPicPr>
          <p:cNvPr id="12290" name="Picture 2" descr="ord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492896"/>
            <a:ext cx="8229600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16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flex-shrink</a:t>
            </a:r>
            <a:endParaRPr lang="ru-RU" dirty="0"/>
          </a:p>
        </p:txBody>
      </p:sp>
      <p:pic>
        <p:nvPicPr>
          <p:cNvPr id="13314" name="Picture 2" descr="flex-shrin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41952"/>
            <a:ext cx="8229600" cy="30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1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justify-content</a:t>
            </a:r>
            <a:endParaRPr lang="ru-RU" dirty="0"/>
          </a:p>
        </p:txBody>
      </p:sp>
      <p:pic>
        <p:nvPicPr>
          <p:cNvPr id="14338" name="Picture 2" descr="justify-cont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511" y="1600200"/>
            <a:ext cx="545097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22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align-items</a:t>
            </a:r>
            <a:endParaRPr lang="ru-RU" dirty="0"/>
          </a:p>
        </p:txBody>
      </p:sp>
      <p:pic>
        <p:nvPicPr>
          <p:cNvPr id="15362" name="Picture 2" descr="align-item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235" y="1600200"/>
            <a:ext cx="37015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54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lign-self</a:t>
            </a:r>
            <a:endParaRPr lang="ru-RU" dirty="0"/>
          </a:p>
        </p:txBody>
      </p:sp>
      <p:pic>
        <p:nvPicPr>
          <p:cNvPr id="16386" name="Picture 2" descr="align-sel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93" y="1600200"/>
            <a:ext cx="493741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08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ru-RU" dirty="0" smtClean="0"/>
              <a:t>Оформление текста (</a:t>
            </a:r>
            <a:r>
              <a:rPr lang="en-US" dirty="0" smtClean="0"/>
              <a:t>CSS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text-align</a:t>
            </a:r>
            <a:r>
              <a:rPr lang="en-US" sz="2400" dirty="0" smtClean="0"/>
              <a:t> – </a:t>
            </a:r>
            <a:r>
              <a:rPr lang="ru-RU" sz="2400" dirty="0" smtClean="0"/>
              <a:t>выравнивание текста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text-decoration</a:t>
            </a:r>
            <a:r>
              <a:rPr lang="ru-RU" sz="2400" dirty="0" smtClean="0"/>
              <a:t> – оформление текста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text-transform</a:t>
            </a:r>
            <a:r>
              <a:rPr lang="ru-RU" sz="2400" dirty="0" smtClean="0"/>
              <a:t> – регистр текста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text-shadow </a:t>
            </a:r>
            <a:r>
              <a:rPr lang="en-US" sz="2400" dirty="0" smtClean="0"/>
              <a:t>– </a:t>
            </a:r>
            <a:r>
              <a:rPr lang="ru-RU" sz="2400" dirty="0" smtClean="0"/>
              <a:t>текст с тенью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text-emphasis </a:t>
            </a:r>
            <a:r>
              <a:rPr lang="en-US" sz="2400" dirty="0" smtClean="0"/>
              <a:t>- </a:t>
            </a:r>
            <a:r>
              <a:rPr lang="ru-RU" sz="2400" dirty="0" smtClean="0"/>
              <a:t>маркер</a:t>
            </a:r>
            <a:r>
              <a:rPr lang="ru-RU" sz="2400" dirty="0"/>
              <a:t>ы</a:t>
            </a:r>
            <a:r>
              <a:rPr lang="ru-RU" sz="2400" dirty="0" smtClean="0"/>
              <a:t> </a:t>
            </a:r>
            <a:r>
              <a:rPr lang="ru-RU" sz="2400" dirty="0"/>
              <a:t>над каждым символом </a:t>
            </a:r>
            <a:r>
              <a:rPr lang="ru-RU" sz="2400" dirty="0" smtClean="0"/>
              <a:t>текста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text-overflow</a:t>
            </a:r>
            <a:r>
              <a:rPr lang="ru-RU" sz="2400" dirty="0" smtClean="0"/>
              <a:t> - </a:t>
            </a:r>
            <a:r>
              <a:rPr lang="ru-RU" sz="2400" dirty="0"/>
              <a:t>параметры видимости текста в </a:t>
            </a:r>
            <a:r>
              <a:rPr lang="ru-RU" sz="2400" dirty="0" smtClean="0"/>
              <a:t>блоке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text-orientation</a:t>
            </a:r>
            <a:r>
              <a:rPr lang="ru-RU" sz="2400" dirty="0" smtClean="0"/>
              <a:t> - направление текста в строке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>text-indent</a:t>
            </a:r>
            <a:r>
              <a:rPr lang="ru-RU" sz="2400" dirty="0" smtClean="0">
                <a:solidFill>
                  <a:srgbClr val="0070C0"/>
                </a:solidFill>
              </a:rPr>
              <a:t> </a:t>
            </a:r>
            <a:r>
              <a:rPr lang="ru-RU" sz="2400" dirty="0" smtClean="0"/>
              <a:t>– красная строка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61208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lign-content</a:t>
            </a:r>
            <a:endParaRPr lang="ru-RU" dirty="0"/>
          </a:p>
        </p:txBody>
      </p:sp>
      <p:pic>
        <p:nvPicPr>
          <p:cNvPr id="17410" name="Picture 2" descr="align-conten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47"/>
          <a:stretch/>
        </p:blipFill>
        <p:spPr bwMode="auto">
          <a:xfrm>
            <a:off x="1547664" y="1628800"/>
            <a:ext cx="5499850" cy="391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71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align-content</a:t>
            </a:r>
            <a:endParaRPr lang="ru-RU" dirty="0"/>
          </a:p>
        </p:txBody>
      </p:sp>
      <p:pic>
        <p:nvPicPr>
          <p:cNvPr id="18434" name="Picture 2" descr="align-content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85"/>
          <a:stretch/>
        </p:blipFill>
        <p:spPr bwMode="auto">
          <a:xfrm>
            <a:off x="1547664" y="1700808"/>
            <a:ext cx="5832648" cy="401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8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How to Build a Simple Responsive Web Application using CSS Gri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1" r="7318"/>
          <a:stretch/>
        </p:blipFill>
        <p:spPr bwMode="auto">
          <a:xfrm>
            <a:off x="179512" y="692696"/>
            <a:ext cx="8784976" cy="568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0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  <a:r>
              <a:rPr lang="en-US" dirty="0"/>
              <a:t> CSS</a:t>
            </a:r>
            <a:r>
              <a:rPr lang="ru-RU" dirty="0"/>
              <a:t> </a:t>
            </a:r>
            <a:r>
              <a:rPr lang="en-US" dirty="0" smtClean="0"/>
              <a:t>Grid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/>
              <a:t>Grid</a:t>
            </a:r>
            <a:r>
              <a:rPr lang="ru-RU" dirty="0"/>
              <a:t> — это сетка с элементами на ней. Расставлять элементы можно как угодно. Представьте себе шахматную доску и фигуры, </a:t>
            </a:r>
            <a:r>
              <a:rPr lang="ru-RU" dirty="0" err="1"/>
              <a:t>Grid</a:t>
            </a:r>
            <a:r>
              <a:rPr lang="ru-RU" dirty="0"/>
              <a:t> контейнер это доска, элементы это фигуры. А дальше ставь как нравится.</a:t>
            </a:r>
          </a:p>
          <a:p>
            <a:pPr marL="0" indent="0">
              <a:buNone/>
            </a:pPr>
            <a:r>
              <a:rPr lang="ru-RU" dirty="0" err="1"/>
              <a:t>Grid</a:t>
            </a:r>
            <a:r>
              <a:rPr lang="ru-RU" dirty="0"/>
              <a:t> — это набор горизонтальных и вертикальных «линий», которые пересекаются между собой и создают сетку из рядов и колонок. Элементы могут быть помещены в сетку, опираясь на номер линии или номер ряда/колонки.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37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</a:t>
            </a:r>
            <a:r>
              <a:rPr lang="en-US" dirty="0"/>
              <a:t> CSS</a:t>
            </a:r>
            <a:r>
              <a:rPr lang="ru-RU" dirty="0"/>
              <a:t> </a:t>
            </a:r>
            <a:r>
              <a:rPr lang="en-US" dirty="0"/>
              <a:t>Grid</a:t>
            </a:r>
            <a:endParaRPr lang="ru-RU" dirty="0"/>
          </a:p>
        </p:txBody>
      </p:sp>
      <p:pic>
        <p:nvPicPr>
          <p:cNvPr id="1026" name="Picture 2" descr="https://wp-kama.ru/wp-content/uploads/2018/05/struktura-grid-setk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55" y="1600200"/>
            <a:ext cx="784849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2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понятия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b="1" dirty="0"/>
              <a:t>Контейнер</a:t>
            </a:r>
            <a:r>
              <a:rPr lang="ru-RU" dirty="0"/>
              <a:t> — содержит </a:t>
            </a:r>
            <a:r>
              <a:rPr lang="ru-RU" dirty="0" err="1"/>
              <a:t>Grid</a:t>
            </a:r>
            <a:r>
              <a:rPr lang="ru-RU" dirty="0"/>
              <a:t> сетку, в которой находятся элементы.</a:t>
            </a:r>
          </a:p>
          <a:p>
            <a:pPr marL="0" indent="0">
              <a:buNone/>
            </a:pPr>
            <a:r>
              <a:rPr lang="ru-RU" b="1" dirty="0"/>
              <a:t>Элементы </a:t>
            </a:r>
            <a:r>
              <a:rPr lang="ru-RU" dirty="0"/>
              <a:t>— HTML элементы внутри сетки. Ими станут HTML элементы первого уровня (прямые дети контейнера). Чтобы элемент появился в сетке, в нем (внутри) элемента должно быть хоть что-то (текст, другие HTML теги). Пустой элемент - это всего лишь ячейка для расположения в нем чего-либо.</a:t>
            </a:r>
          </a:p>
          <a:p>
            <a:pPr marL="0" indent="0">
              <a:buNone/>
            </a:pPr>
            <a:r>
              <a:rPr lang="ru-RU" b="1" dirty="0"/>
              <a:t>Линии</a:t>
            </a:r>
            <a:r>
              <a:rPr lang="ru-RU" dirty="0"/>
              <a:t> — это образные линии (на самом деле никаких линий нет), разделяющие сетку на колонки и ряды, они создают структуру сетки. Линии автоматически нумеруются. Также линиям можно указывать имена, чтобы потом прикреплять к ним элементы по номеру или по имени линии. По сути линия — это номер или имя колонки/ряда. Расстояние между линиями (колонками/рядами) можно указать через </a:t>
            </a:r>
            <a:r>
              <a:rPr lang="ru-RU" dirty="0" err="1"/>
              <a:t>grid-gap</a:t>
            </a:r>
            <a:r>
              <a:rPr lang="ru-RU" dirty="0"/>
              <a:t>:, </a:t>
            </a:r>
            <a:r>
              <a:rPr lang="ru-RU" dirty="0" err="1"/>
              <a:t>grid-row-gap</a:t>
            </a:r>
            <a:r>
              <a:rPr lang="ru-RU" dirty="0"/>
              <a:t>:, </a:t>
            </a:r>
            <a:r>
              <a:rPr lang="ru-RU" dirty="0" err="1"/>
              <a:t>grid-column-gap</a:t>
            </a:r>
            <a:r>
              <a:rPr lang="ru-RU" dirty="0"/>
              <a:t>:.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15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Ряд/колонка (</a:t>
            </a:r>
            <a:r>
              <a:rPr lang="ru-RU" b="1" dirty="0" err="1"/>
              <a:t>row</a:t>
            </a:r>
            <a:r>
              <a:rPr lang="ru-RU" b="1" dirty="0"/>
              <a:t>/</a:t>
            </a:r>
            <a:r>
              <a:rPr lang="ru-RU" b="1" dirty="0" err="1"/>
              <a:t>column</a:t>
            </a:r>
            <a:r>
              <a:rPr lang="ru-RU" b="1" dirty="0"/>
              <a:t>, </a:t>
            </a:r>
            <a:r>
              <a:rPr lang="ru-RU" b="1" dirty="0" err="1"/>
              <a:t>track</a:t>
            </a:r>
            <a:r>
              <a:rPr lang="ru-RU" b="1" dirty="0"/>
              <a:t>)</a:t>
            </a:r>
            <a:r>
              <a:rPr lang="ru-RU" dirty="0"/>
              <a:t> — все что находится между соседними линиями, т.е. линии разделяют сетку на ряды и колонки.</a:t>
            </a:r>
          </a:p>
          <a:p>
            <a:pPr marL="0" indent="0">
              <a:buNone/>
            </a:pPr>
            <a:r>
              <a:rPr lang="ru-RU" b="1" dirty="0"/>
              <a:t>Ячейка</a:t>
            </a:r>
            <a:r>
              <a:rPr lang="ru-RU" dirty="0"/>
              <a:t> </a:t>
            </a:r>
            <a:r>
              <a:rPr lang="ru-RU" b="1" dirty="0"/>
              <a:t>(</a:t>
            </a:r>
            <a:r>
              <a:rPr lang="ru-RU" b="1" dirty="0" err="1"/>
              <a:t>cell</a:t>
            </a:r>
            <a:r>
              <a:rPr lang="ru-RU" b="1" dirty="0"/>
              <a:t>)</a:t>
            </a:r>
            <a:r>
              <a:rPr lang="ru-RU" dirty="0"/>
              <a:t> — место куда будет расположен элемент. Ячейка это пересечение колонки и ряда.</a:t>
            </a:r>
          </a:p>
          <a:p>
            <a:pPr marL="0" indent="0">
              <a:buNone/>
            </a:pPr>
            <a:r>
              <a:rPr lang="ru-RU" b="1" dirty="0"/>
              <a:t>Область</a:t>
            </a:r>
            <a:r>
              <a:rPr lang="ru-RU" dirty="0"/>
              <a:t> </a:t>
            </a:r>
            <a:r>
              <a:rPr lang="ru-RU" b="1" dirty="0"/>
              <a:t>(</a:t>
            </a:r>
            <a:r>
              <a:rPr lang="ru-RU" b="1" dirty="0" err="1"/>
              <a:t>area</a:t>
            </a:r>
            <a:r>
              <a:rPr lang="ru-RU" b="1" dirty="0"/>
              <a:t>, поле)</a:t>
            </a:r>
            <a:r>
              <a:rPr lang="ru-RU" dirty="0"/>
              <a:t> — объединение одной или нескольких ячеек в общую ячейку (поле). Это такая большая ячейка также ограниченная линиями. Области можно задать имя, чтобы удобно было помещать туда элементы.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23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b="1" dirty="0"/>
              <a:t>Разрыв (</a:t>
            </a:r>
            <a:r>
              <a:rPr lang="ru-RU" b="1" dirty="0" err="1"/>
              <a:t>gap</a:t>
            </a:r>
            <a:r>
              <a:rPr lang="ru-RU" b="1" dirty="0"/>
              <a:t>) </a:t>
            </a:r>
            <a:r>
              <a:rPr lang="ru-RU" dirty="0"/>
              <a:t>— расстояние между рядами и колонками. Разрывает линию на две. Так между линиями, а как следствие и колонками/рядами, ячейками появляется пустое место. Это своего рода </a:t>
            </a:r>
            <a:r>
              <a:rPr lang="ru-RU" dirty="0" err="1"/>
              <a:t>margin</a:t>
            </a:r>
            <a:r>
              <a:rPr lang="ru-RU" dirty="0"/>
              <a:t>, </a:t>
            </a:r>
            <a:r>
              <a:rPr lang="ru-RU" dirty="0" err="1"/>
              <a:t>border-spacing</a:t>
            </a:r>
            <a:r>
              <a:rPr lang="ru-RU" dirty="0"/>
              <a:t> между ячейками. По умолчанию линия между ячейками всего одна (ячейки слеплены), но если указать разрыв, то мы разорвем линию, и появится расстояние между колонками/рядами, при этом номер или имя линии (колонки/ряда) остается одно.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388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Особенности </a:t>
            </a:r>
            <a:r>
              <a:rPr lang="en-US" dirty="0" smtClean="0"/>
              <a:t>Grid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b="1" dirty="0"/>
              <a:t>Размеры колонок/рядов. </a:t>
            </a:r>
            <a:r>
              <a:rPr lang="ru-RU" dirty="0"/>
              <a:t>Сетку можно создавать с точными или гибкими размерами колонок/рядов (шириной/высотой). Точные это </a:t>
            </a:r>
            <a:r>
              <a:rPr lang="ru-RU" dirty="0" err="1"/>
              <a:t>px</a:t>
            </a:r>
            <a:r>
              <a:rPr lang="ru-RU" dirty="0"/>
              <a:t>, </a:t>
            </a:r>
            <a:r>
              <a:rPr lang="ru-RU" dirty="0" err="1"/>
              <a:t>em</a:t>
            </a:r>
            <a:r>
              <a:rPr lang="ru-RU" dirty="0"/>
              <a:t>, %, а гибкие новая единица измерения в </a:t>
            </a:r>
            <a:r>
              <a:rPr lang="ru-RU" dirty="0" err="1"/>
              <a:t>grid</a:t>
            </a:r>
            <a:r>
              <a:rPr lang="ru-RU" dirty="0"/>
              <a:t> </a:t>
            </a:r>
            <a:r>
              <a:rPr lang="ru-RU" dirty="0" err="1"/>
              <a:t>fr</a:t>
            </a:r>
            <a:r>
              <a:rPr lang="ru-RU" dirty="0"/>
              <a:t> (фракция - свободное место в сетке).</a:t>
            </a:r>
          </a:p>
          <a:p>
            <a:pPr marL="0" indent="0">
              <a:buNone/>
            </a:pPr>
            <a:r>
              <a:rPr lang="ru-RU" b="1" dirty="0"/>
              <a:t>Расположение элемента.</a:t>
            </a:r>
            <a:r>
              <a:rPr lang="ru-RU" dirty="0"/>
              <a:t> Элементы можно размещать в указанном месте сетки, указав номер колонки/ряда или их имя (если оно есть). Или путем привязки элемента к области </a:t>
            </a:r>
            <a:r>
              <a:rPr lang="ru-RU" dirty="0" err="1"/>
              <a:t>Grid</a:t>
            </a:r>
            <a:r>
              <a:rPr lang="ru-RU" dirty="0"/>
              <a:t> (область нужно создать). Если не указать конкретное расположение элемента в сетке, то элемент размещается по умолчанию в первую свободную ячейку: как во </a:t>
            </a:r>
            <a:r>
              <a:rPr lang="ru-RU" dirty="0" err="1"/>
              <a:t>flex</a:t>
            </a:r>
            <a:r>
              <a:rPr lang="ru-RU" dirty="0"/>
              <a:t>: по горизонтали (→) или по вертикали (↓). Поведение по умолчанию можно изменить через свойство </a:t>
            </a:r>
            <a:r>
              <a:rPr lang="ru-RU" dirty="0" err="1"/>
              <a:t>grid-auto-flow</a:t>
            </a:r>
            <a:r>
              <a:rPr lang="ru-RU" dirty="0"/>
              <a:t>:.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72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Grid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/>
              <a:t>Выравнивание элементов. </a:t>
            </a:r>
            <a:r>
              <a:rPr lang="ru-RU" dirty="0"/>
              <a:t>Элементы внутри ячейки можно выравнивать по горизонтали/вертикали. Выравнивается вложенный в ячейку элемент, а не сама ячейка. Например, в контейнере есть вложенный элемент первого уровня (это ячейка), внутри него есть «текст» или какой-то «</a:t>
            </a:r>
            <a:r>
              <a:rPr lang="ru-RU" dirty="0" err="1"/>
              <a:t>div</a:t>
            </a:r>
            <a:r>
              <a:rPr lang="ru-RU" dirty="0"/>
              <a:t>» (текст или </a:t>
            </a:r>
            <a:r>
              <a:rPr lang="ru-RU" dirty="0" err="1"/>
              <a:t>div</a:t>
            </a:r>
            <a:r>
              <a:rPr lang="ru-RU" dirty="0"/>
              <a:t> - это реальный элемент) выравнивание элемента выровняет вложенный в ячейку элемент внутри ячейки (размеры ячейки при этом не изменятся).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7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Гарнитура шрифта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h1{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font-family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dirty="0">
                <a:solidFill>
                  <a:srgbClr val="7030A0"/>
                </a:solidFill>
              </a:rPr>
              <a:t>Geneva, </a:t>
            </a:r>
            <a:r>
              <a:rPr lang="en-US" dirty="0" smtClean="0">
                <a:solidFill>
                  <a:srgbClr val="7030A0"/>
                </a:solidFill>
              </a:rPr>
              <a:t>Arial, sans-serif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p{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00B0F0"/>
                </a:solidFill>
              </a:rPr>
              <a:t>font-family</a:t>
            </a:r>
            <a:r>
              <a:rPr lang="en-US" dirty="0"/>
              <a:t>: </a:t>
            </a:r>
            <a:r>
              <a:rPr lang="en-US" dirty="0" smtClean="0">
                <a:solidFill>
                  <a:srgbClr val="7030A0"/>
                </a:solidFill>
              </a:rPr>
              <a:t>Georgia, Times</a:t>
            </a:r>
            <a:r>
              <a:rPr lang="en-US" dirty="0">
                <a:solidFill>
                  <a:srgbClr val="7030A0"/>
                </a:solidFill>
              </a:rPr>
              <a:t>, serif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}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4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Grid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b="1" dirty="0"/>
              <a:t>Несколько элементов в одной ячейке. </a:t>
            </a:r>
            <a:r>
              <a:rPr lang="ru-RU" dirty="0"/>
              <a:t>В одной ячейке или области можно разместить несколько элементов. Чтобы указать кто «выше» (важнее) и кто «ниже» (неважный), нужно использовать </a:t>
            </a:r>
            <a:r>
              <a:rPr lang="ru-RU" dirty="0" err="1"/>
              <a:t>css</a:t>
            </a:r>
            <a:r>
              <a:rPr lang="ru-RU" dirty="0"/>
              <a:t> свойство z-</a:t>
            </a:r>
            <a:r>
              <a:rPr lang="ru-RU" dirty="0" err="1"/>
              <a:t>index</a:t>
            </a:r>
            <a:r>
              <a:rPr lang="ru-RU" dirty="0"/>
              <a:t>:.</a:t>
            </a:r>
          </a:p>
          <a:p>
            <a:pPr marL="0" indent="0">
              <a:buNone/>
            </a:pPr>
            <a:r>
              <a:rPr lang="ru-RU" b="1" dirty="0" smtClean="0"/>
              <a:t>Расширение сетки. </a:t>
            </a:r>
            <a:r>
              <a:rPr lang="ru-RU" dirty="0" smtClean="0"/>
              <a:t>Сколько колонок/рядов имеет сетка обычно указывается сразу, но если разместить элемент за пределами сетки (указать ему номер ряда/ячейки, который выходит за пределы сетки), тогда сетка автоматически расширяется и создаются дополнительные линии (колонки/ряды).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73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en-US" dirty="0" smtClean="0"/>
              <a:t>CSS</a:t>
            </a:r>
            <a:r>
              <a:rPr lang="ru-RU" dirty="0" smtClean="0"/>
              <a:t> </a:t>
            </a:r>
            <a:r>
              <a:rPr lang="en-US" dirty="0" smtClean="0"/>
              <a:t>Grid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родительские (свойства </a:t>
            </a:r>
            <a:r>
              <a:rPr lang="ru-RU" dirty="0" err="1"/>
              <a:t>грид</a:t>
            </a:r>
            <a:r>
              <a:rPr lang="ru-RU" dirty="0"/>
              <a:t>-контейнера) </a:t>
            </a:r>
          </a:p>
          <a:p>
            <a:r>
              <a:rPr lang="ru-RU" dirty="0"/>
              <a:t>дочерние (свойства </a:t>
            </a:r>
            <a:r>
              <a:rPr lang="ru-RU" dirty="0" err="1"/>
              <a:t>грид</a:t>
            </a:r>
            <a:r>
              <a:rPr lang="ru-RU" dirty="0"/>
              <a:t>-элементов</a:t>
            </a:r>
            <a:r>
              <a:rPr lang="ru-RU" dirty="0" smtClean="0"/>
              <a:t>)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https://habrastorage.org/webt/1b/qx/we/1bqxwe2fza-k-ofu2mhxi22lh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2936"/>
            <a:ext cx="7054060" cy="369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Родительские свойства</a:t>
            </a:r>
            <a:endParaRPr lang="ru-RU" dirty="0"/>
          </a:p>
        </p:txBody>
      </p:sp>
      <p:pic>
        <p:nvPicPr>
          <p:cNvPr id="3074" name="Picture 2" descr="https://habrastorage.org/webt/nk/nk/ta/nknktaa_etpvvkn_is3niyp8av0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05" y="1600200"/>
            <a:ext cx="595399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9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Дочерние свойства</a:t>
            </a:r>
            <a:endParaRPr lang="ru-RU" dirty="0"/>
          </a:p>
        </p:txBody>
      </p:sp>
      <p:pic>
        <p:nvPicPr>
          <p:cNvPr id="2050" name="Picture 2" descr="https://habrastorage.org/r/w1560/webt/az/n5/ry/azn5rydn_mgvw0opjrmtjfhvs6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54691"/>
            <a:ext cx="8229600" cy="44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3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endParaRPr lang="ru-RU"/>
          </a:p>
        </p:txBody>
      </p:sp>
      <p:pic>
        <p:nvPicPr>
          <p:cNvPr id="24578" name="Picture 2" descr="https://habrastorage.org/r/w1560/webt/ka/x-/ho/kax-ho2gxxhnhynmrwilmgc2z5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35997"/>
            <a:ext cx="8229600" cy="385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grid-template-columns</a:t>
            </a:r>
            <a:endParaRPr lang="ru-RU" dirty="0"/>
          </a:p>
        </p:txBody>
      </p:sp>
      <p:pic>
        <p:nvPicPr>
          <p:cNvPr id="5122" name="Picture 2" descr="https://habrastorage.org/r/w1560/webt/z2/vz/9v/z2vz9vmfzphal8m9x0h-5xppla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2896"/>
            <a:ext cx="8229600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7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grid-template-columns</a:t>
            </a:r>
            <a:endParaRPr lang="ru-RU" dirty="0"/>
          </a:p>
        </p:txBody>
      </p:sp>
      <p:pic>
        <p:nvPicPr>
          <p:cNvPr id="6146" name="Picture 2" descr="https://habrastorage.org/r/w1560/webt/8b/jr/je/8bjrjelv8uvir7xckxpr3e8eroi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60848"/>
            <a:ext cx="822960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79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grid-template-rows</a:t>
            </a:r>
            <a:endParaRPr lang="ru-RU" dirty="0"/>
          </a:p>
        </p:txBody>
      </p:sp>
      <p:pic>
        <p:nvPicPr>
          <p:cNvPr id="7170" name="Picture 2" descr="https://habrastorage.org/r/w1560/webt/z8/ww/sb/z8wwsbis02j3omdnlxpf9_yr56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44" y="1600200"/>
            <a:ext cx="5546712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grid-template-rows</a:t>
            </a:r>
            <a:endParaRPr lang="ru-RU" dirty="0"/>
          </a:p>
        </p:txBody>
      </p:sp>
      <p:pic>
        <p:nvPicPr>
          <p:cNvPr id="8194" name="Picture 2" descr="https://habrastorage.org/r/w1560/webt/ds/wg/2b/dswg2bol6rxctuv-lidwzl1lxp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75" y="1600200"/>
            <a:ext cx="605705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35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grid-template-areas</a:t>
            </a:r>
            <a:endParaRPr lang="ru-RU" dirty="0"/>
          </a:p>
        </p:txBody>
      </p:sp>
      <p:pic>
        <p:nvPicPr>
          <p:cNvPr id="9218" name="Picture 2" descr="https://habrastorage.org/r/w1560/webt/oe/2t/sq/oe2tsqvcz5om2ugqr7ircte3af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82" y="1600200"/>
            <a:ext cx="63646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4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Подключение шрифта (внешнее)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HTML</a:t>
            </a:r>
            <a:r>
              <a:rPr lang="en-US" dirty="0"/>
              <a:t>:</a:t>
            </a:r>
            <a:endParaRPr lang="ru-RU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00B050"/>
                </a:solidFill>
              </a:rPr>
              <a:t>&lt;link </a:t>
            </a:r>
            <a:r>
              <a:rPr lang="en-US" sz="1800" dirty="0" err="1" smtClean="0">
                <a:solidFill>
                  <a:srgbClr val="0070C0"/>
                </a:solidFill>
              </a:rPr>
              <a:t>href</a:t>
            </a:r>
            <a:r>
              <a:rPr lang="en-US" sz="1800" dirty="0" smtClean="0">
                <a:solidFill>
                  <a:srgbClr val="0070C0"/>
                </a:solidFill>
              </a:rPr>
              <a:t>=</a:t>
            </a:r>
            <a:r>
              <a:rPr lang="en-US" sz="1800" dirty="0">
                <a:solidFill>
                  <a:srgbClr val="0070C0"/>
                </a:solidFill>
              </a:rPr>
              <a:t>"</a:t>
            </a:r>
            <a:r>
              <a:rPr lang="en-US" sz="1800" dirty="0" smtClean="0">
                <a:solidFill>
                  <a:srgbClr val="7030A0"/>
                </a:solidFill>
              </a:rPr>
              <a:t>https</a:t>
            </a:r>
            <a:r>
              <a:rPr lang="en-US" sz="1800" dirty="0">
                <a:solidFill>
                  <a:srgbClr val="7030A0"/>
                </a:solidFill>
              </a:rPr>
              <a:t>://</a:t>
            </a:r>
            <a:r>
              <a:rPr lang="en-US" sz="1800" dirty="0" smtClean="0">
                <a:solidFill>
                  <a:srgbClr val="7030A0"/>
                </a:solidFill>
              </a:rPr>
              <a:t>fonts.googleapis.com/</a:t>
            </a:r>
            <a:r>
              <a:rPr lang="en-US" sz="1800" dirty="0" err="1" smtClean="0">
                <a:solidFill>
                  <a:srgbClr val="7030A0"/>
                </a:solidFill>
              </a:rPr>
              <a:t>css?family</a:t>
            </a:r>
            <a:r>
              <a:rPr lang="en-US" sz="1800" dirty="0" smtClean="0">
                <a:solidFill>
                  <a:srgbClr val="7030A0"/>
                </a:solidFill>
              </a:rPr>
              <a:t>=</a:t>
            </a:r>
            <a:r>
              <a:rPr lang="en-US" sz="1800" b="1" dirty="0" err="1" smtClean="0">
                <a:solidFill>
                  <a:srgbClr val="7030A0"/>
                </a:solidFill>
              </a:rPr>
              <a:t>Roboto+Slab</a:t>
            </a:r>
            <a:r>
              <a:rPr lang="en-US" sz="1800" dirty="0">
                <a:solidFill>
                  <a:srgbClr val="0070C0"/>
                </a:solidFill>
              </a:rPr>
              <a:t>"</a:t>
            </a:r>
            <a:r>
              <a:rPr lang="en-US" sz="1800" dirty="0" smtClean="0">
                <a:solidFill>
                  <a:srgbClr val="0070C0"/>
                </a:solidFill>
              </a:rPr>
              <a:t> </a:t>
            </a:r>
            <a:r>
              <a:rPr lang="en-US" sz="1800" dirty="0" err="1" smtClean="0">
                <a:solidFill>
                  <a:srgbClr val="0070C0"/>
                </a:solidFill>
              </a:rPr>
              <a:t>rel</a:t>
            </a:r>
            <a:r>
              <a:rPr lang="en-US" sz="1800" dirty="0">
                <a:solidFill>
                  <a:srgbClr val="0070C0"/>
                </a:solidFill>
              </a:rPr>
              <a:t>="</a:t>
            </a:r>
            <a:r>
              <a:rPr lang="en-US" sz="1800" dirty="0" err="1" smtClean="0">
                <a:solidFill>
                  <a:srgbClr val="7030A0"/>
                </a:solidFill>
              </a:rPr>
              <a:t>stylesheet</a:t>
            </a:r>
            <a:r>
              <a:rPr lang="en-US" sz="1800" dirty="0" smtClean="0">
                <a:solidFill>
                  <a:srgbClr val="0070C0"/>
                </a:solidFill>
              </a:rPr>
              <a:t>"</a:t>
            </a:r>
            <a:r>
              <a:rPr lang="en-US" sz="1800" dirty="0" smtClean="0">
                <a:solidFill>
                  <a:srgbClr val="00B050"/>
                </a:solidFill>
              </a:rPr>
              <a:t>/&gt;</a:t>
            </a:r>
            <a:endParaRPr lang="ru-RU" sz="1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ru-RU" sz="1800" dirty="0" smtClean="0"/>
              <a:t>Или</a:t>
            </a:r>
            <a:endParaRPr lang="ru-RU" sz="1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B050"/>
                </a:solidFill>
              </a:rPr>
              <a:t>&lt;style&gt;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solidFill>
                  <a:srgbClr val="00B0F0"/>
                </a:solidFill>
              </a:rPr>
              <a:t>@import </a:t>
            </a:r>
            <a:r>
              <a:rPr lang="en-US" sz="1800" dirty="0" err="1">
                <a:solidFill>
                  <a:srgbClr val="00B0F0"/>
                </a:solidFill>
              </a:rPr>
              <a:t>url</a:t>
            </a:r>
            <a:r>
              <a:rPr lang="en-US" sz="1800" dirty="0">
                <a:solidFill>
                  <a:srgbClr val="00B0F0"/>
                </a:solidFill>
              </a:rPr>
              <a:t>(</a:t>
            </a:r>
            <a:r>
              <a:rPr lang="en-US" sz="1800" dirty="0">
                <a:solidFill>
                  <a:srgbClr val="7030A0"/>
                </a:solidFill>
              </a:rPr>
              <a:t>'https://fonts.googleapis.com/</a:t>
            </a:r>
            <a:r>
              <a:rPr lang="en-US" sz="1800" dirty="0" err="1">
                <a:solidFill>
                  <a:srgbClr val="7030A0"/>
                </a:solidFill>
              </a:rPr>
              <a:t>css?family</a:t>
            </a:r>
            <a:r>
              <a:rPr lang="en-US" sz="1800" dirty="0">
                <a:solidFill>
                  <a:srgbClr val="7030A0"/>
                </a:solidFill>
              </a:rPr>
              <a:t>=</a:t>
            </a:r>
            <a:r>
              <a:rPr lang="en-US" sz="1800" b="1" dirty="0" err="1">
                <a:solidFill>
                  <a:srgbClr val="7030A0"/>
                </a:solidFill>
              </a:rPr>
              <a:t>Roboto+Slab</a:t>
            </a:r>
            <a:r>
              <a:rPr lang="en-US" sz="1800" dirty="0">
                <a:solidFill>
                  <a:srgbClr val="7030A0"/>
                </a:solidFill>
              </a:rPr>
              <a:t>'</a:t>
            </a:r>
            <a:r>
              <a:rPr lang="en-US" sz="1800" dirty="0">
                <a:solidFill>
                  <a:srgbClr val="00B0F0"/>
                </a:solidFill>
              </a:rPr>
              <a:t>)</a:t>
            </a:r>
            <a:r>
              <a:rPr lang="en-US" sz="1800" dirty="0"/>
              <a:t>;</a:t>
            </a:r>
            <a:br>
              <a:rPr lang="en-US" sz="1800" dirty="0"/>
            </a:br>
            <a:r>
              <a:rPr lang="en-US" sz="1800" dirty="0">
                <a:solidFill>
                  <a:srgbClr val="00B050"/>
                </a:solidFill>
              </a:rPr>
              <a:t>&lt;/style&gt;</a:t>
            </a:r>
          </a:p>
          <a:p>
            <a:pPr marL="0" indent="0">
              <a:buNone/>
            </a:pPr>
            <a:r>
              <a:rPr lang="en-US" dirty="0" smtClean="0"/>
              <a:t>CSS:</a:t>
            </a:r>
            <a:endParaRPr lang="ru-RU" dirty="0" smtClean="0"/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h</a:t>
            </a:r>
            <a:r>
              <a:rPr lang="en-US" dirty="0" smtClean="0">
                <a:solidFill>
                  <a:srgbClr val="C00000"/>
                </a:solidFill>
              </a:rPr>
              <a:t>tml{</a:t>
            </a:r>
          </a:p>
          <a:p>
            <a:pPr marL="0" indent="0">
              <a:buNone/>
            </a:pPr>
            <a:r>
              <a:rPr lang="ru-RU" dirty="0" smtClean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font-family</a:t>
            </a:r>
            <a:r>
              <a:rPr lang="en-US" dirty="0"/>
              <a:t>: </a:t>
            </a:r>
            <a:r>
              <a:rPr lang="en-US" dirty="0">
                <a:solidFill>
                  <a:srgbClr val="7030A0"/>
                </a:solidFill>
              </a:rPr>
              <a:t>'</a:t>
            </a:r>
            <a:r>
              <a:rPr lang="en-US" dirty="0" err="1">
                <a:solidFill>
                  <a:srgbClr val="7030A0"/>
                </a:solidFill>
              </a:rPr>
              <a:t>Roboto</a:t>
            </a:r>
            <a:r>
              <a:rPr lang="en-US" dirty="0">
                <a:solidFill>
                  <a:srgbClr val="7030A0"/>
                </a:solidFill>
              </a:rPr>
              <a:t> Slab', serif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}</a:t>
            </a:r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6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grid-template-areas</a:t>
            </a:r>
            <a:endParaRPr lang="ru-RU" dirty="0"/>
          </a:p>
        </p:txBody>
      </p:sp>
      <p:pic>
        <p:nvPicPr>
          <p:cNvPr id="10242" name="Picture 2" descr="https://habrastorage.org/r/w1560/webt/zh/n7/nh/zhn7nhil9uwxo9m_utoozndbww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5819"/>
            <a:ext cx="82296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14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column-gap</a:t>
            </a:r>
            <a:endParaRPr lang="ru-RU" dirty="0"/>
          </a:p>
        </p:txBody>
      </p:sp>
      <p:pic>
        <p:nvPicPr>
          <p:cNvPr id="11266" name="Picture 2" descr="https://habrastorage.org/r/w1560/webt/_j/ox/uj/_joxujzu6b6lhl5jemwnlwzt3g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45075"/>
            <a:ext cx="8229600" cy="403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row-gap</a:t>
            </a:r>
            <a:endParaRPr lang="ru-RU" dirty="0"/>
          </a:p>
        </p:txBody>
      </p:sp>
      <p:pic>
        <p:nvPicPr>
          <p:cNvPr id="12290" name="Picture 2" descr="https://habrastorage.org/r/w1560/webt/wr/n_/nc/wrn_nc60rfccnhtkvp0bv9ypp4a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352" y="1600200"/>
            <a:ext cx="364529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8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justify-items</a:t>
            </a:r>
            <a:endParaRPr lang="ru-RU" dirty="0"/>
          </a:p>
        </p:txBody>
      </p:sp>
      <p:pic>
        <p:nvPicPr>
          <p:cNvPr id="13315" name="Picture 3" descr="https://habrastorage.org/r/w1560/webt/mn/14/lh/mn14lhsemuerwhv5ufspksguo-w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35087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justify-items</a:t>
            </a:r>
            <a:endParaRPr lang="ru-RU" dirty="0"/>
          </a:p>
        </p:txBody>
      </p:sp>
      <p:pic>
        <p:nvPicPr>
          <p:cNvPr id="14338" name="Picture 2" descr="https://habrastorage.org/r/w1560/webt/nd/xo/ot/ndxootxpyhor_mmrtihi0vpyac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91" y="1600200"/>
            <a:ext cx="54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1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align-items</a:t>
            </a:r>
            <a:endParaRPr lang="ru-RU" dirty="0"/>
          </a:p>
        </p:txBody>
      </p:sp>
      <p:pic>
        <p:nvPicPr>
          <p:cNvPr id="15363" name="Picture 3" descr="https://habrastorage.org/r/w1560/webt/kj/_l/9y/kj_l9yqgmjnr4mqdbzlt9sp-ra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79" y="1600200"/>
            <a:ext cx="7117441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56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justify-content</a:t>
            </a:r>
            <a:endParaRPr lang="ru-RU" dirty="0"/>
          </a:p>
        </p:txBody>
      </p:sp>
      <p:pic>
        <p:nvPicPr>
          <p:cNvPr id="16386" name="Picture 2" descr="https://habrastorage.org/r/w1560/webt/gd/6t/u3/gd6tu3sikftemt02zsjflgf6g_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82" y="1600200"/>
            <a:ext cx="636463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justify-content</a:t>
            </a:r>
            <a:endParaRPr lang="ru-RU" dirty="0"/>
          </a:p>
        </p:txBody>
      </p:sp>
      <p:pic>
        <p:nvPicPr>
          <p:cNvPr id="17410" name="Picture 2" descr="https://habrastorage.org/r/w1560/webt/aa/z4/rm/aaz4rmm4dwozyozerk0hoedpnh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6" y="1600200"/>
            <a:ext cx="686040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1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align-content</a:t>
            </a:r>
            <a:endParaRPr lang="ru-RU" dirty="0"/>
          </a:p>
        </p:txBody>
      </p:sp>
      <p:pic>
        <p:nvPicPr>
          <p:cNvPr id="18434" name="Picture 2" descr="https://habrastorage.org/r/w1560/webt/bx/9x/nj/bx9xnj5eqikqydu9jft297-1vk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3260"/>
            <a:ext cx="8229600" cy="401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8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align-content</a:t>
            </a:r>
            <a:endParaRPr lang="ru-RU" dirty="0"/>
          </a:p>
        </p:txBody>
      </p:sp>
      <p:pic>
        <p:nvPicPr>
          <p:cNvPr id="19458" name="Picture 2" descr="https://habrastorage.org/r/w1560/webt/yt/g0/zx/ytg0zxrfboxvlpgvw9ylecfed0a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93" y="1600200"/>
            <a:ext cx="589001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43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</TotalTime>
  <Words>1577</Words>
  <Application>Microsoft Office PowerPoint</Application>
  <PresentationFormat>Экран (4:3)</PresentationFormat>
  <Paragraphs>446</Paragraphs>
  <Slides>115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115</vt:i4>
      </vt:variant>
    </vt:vector>
  </HeadingPairs>
  <TitlesOfParts>
    <vt:vector size="118" baseType="lpstr">
      <vt:lpstr>Arial</vt:lpstr>
      <vt:lpstr>Calibri</vt:lpstr>
      <vt:lpstr>Тема Office</vt:lpstr>
      <vt:lpstr>Разработка верстки. Подходы к разработке.</vt:lpstr>
      <vt:lpstr>Форматирование текста</vt:lpstr>
      <vt:lpstr>Тeги для форматирование текста</vt:lpstr>
      <vt:lpstr>Теги цитирования</vt:lpstr>
      <vt:lpstr>Теги списков описаний (определений)</vt:lpstr>
      <vt:lpstr>Оформление текста (CSS)</vt:lpstr>
      <vt:lpstr>Оформление текста (CSS)</vt:lpstr>
      <vt:lpstr>Гарнитура шрифта</vt:lpstr>
      <vt:lpstr>Подключение шрифта (внешнее)</vt:lpstr>
      <vt:lpstr>Подключение шрифта (внутреннее)</vt:lpstr>
      <vt:lpstr>Списки</vt:lpstr>
      <vt:lpstr>Виды списков</vt:lpstr>
      <vt:lpstr>Нумерованный список</vt:lpstr>
      <vt:lpstr>Маркированный список</vt:lpstr>
      <vt:lpstr>Свойства для списков</vt:lpstr>
      <vt:lpstr>Задание нумерации в списках</vt:lpstr>
      <vt:lpstr>Ссылки</vt:lpstr>
      <vt:lpstr>Тег ссылки</vt:lpstr>
      <vt:lpstr>Виды адресации</vt:lpstr>
      <vt:lpstr>Абсолютная адресация</vt:lpstr>
      <vt:lpstr>Относительная адресация </vt:lpstr>
      <vt:lpstr>Якорные ссылки</vt:lpstr>
      <vt:lpstr>Изображения</vt:lpstr>
      <vt:lpstr>Вставка изображений</vt:lpstr>
      <vt:lpstr>img</vt:lpstr>
      <vt:lpstr>img – адаптивный вариант</vt:lpstr>
      <vt:lpstr>img – адаптивный вариант</vt:lpstr>
      <vt:lpstr>picture</vt:lpstr>
      <vt:lpstr>Свойства для картинок</vt:lpstr>
      <vt:lpstr>Свойства для картинок</vt:lpstr>
      <vt:lpstr>background</vt:lpstr>
      <vt:lpstr>Таблицы</vt:lpstr>
      <vt:lpstr>Вставка таблиц</vt:lpstr>
      <vt:lpstr>Выравнивание в ячейках(CSS)</vt:lpstr>
      <vt:lpstr>Граница (css)</vt:lpstr>
      <vt:lpstr>Граница (css)</vt:lpstr>
      <vt:lpstr>Объединение ячеек</vt:lpstr>
      <vt:lpstr>Блочная модель</vt:lpstr>
      <vt:lpstr>Блочная модель</vt:lpstr>
      <vt:lpstr>Блочная модель</vt:lpstr>
      <vt:lpstr>Теги</vt:lpstr>
      <vt:lpstr>Свойства CSS</vt:lpstr>
      <vt:lpstr>position</vt:lpstr>
      <vt:lpstr>display</vt:lpstr>
      <vt:lpstr>box-sizing</vt:lpstr>
      <vt:lpstr>Модульная сетка</vt:lpstr>
      <vt:lpstr>Модульная сетка</vt:lpstr>
      <vt:lpstr>Стандартные разрешения экрана</vt:lpstr>
      <vt:lpstr>Составные части модульной сетки</vt:lpstr>
      <vt:lpstr>Контейнер</vt:lpstr>
      <vt:lpstr>Контейнер - @media</vt:lpstr>
      <vt:lpstr>Строка</vt:lpstr>
      <vt:lpstr>Столбцы</vt:lpstr>
      <vt:lpstr>Модель пространства имён</vt:lpstr>
      <vt:lpstr>Пример стилей</vt:lpstr>
      <vt:lpstr>Выравнивание колонок через float</vt:lpstr>
      <vt:lpstr>Пример использования</vt:lpstr>
      <vt:lpstr>Выравнивание текста по центру</vt:lpstr>
      <vt:lpstr>Выравнивание блока по центру</vt:lpstr>
      <vt:lpstr>Презентация PowerPoint</vt:lpstr>
      <vt:lpstr>Технология CSS FlexBox</vt:lpstr>
      <vt:lpstr>Свойства</vt:lpstr>
      <vt:lpstr>flex-direction</vt:lpstr>
      <vt:lpstr>flex-wrap</vt:lpstr>
      <vt:lpstr>order</vt:lpstr>
      <vt:lpstr>flex-shrink</vt:lpstr>
      <vt:lpstr>justify-content</vt:lpstr>
      <vt:lpstr>align-items</vt:lpstr>
      <vt:lpstr>align-self</vt:lpstr>
      <vt:lpstr>align-content</vt:lpstr>
      <vt:lpstr>align-content</vt:lpstr>
      <vt:lpstr>Презентация PowerPoint</vt:lpstr>
      <vt:lpstr>Технология CSS Grid</vt:lpstr>
      <vt:lpstr>Технология CSS Grid</vt:lpstr>
      <vt:lpstr>Основные понятия</vt:lpstr>
      <vt:lpstr>Основные понятия</vt:lpstr>
      <vt:lpstr>Основные понятия</vt:lpstr>
      <vt:lpstr>Особенности Grid</vt:lpstr>
      <vt:lpstr>Особенности Grid</vt:lpstr>
      <vt:lpstr>Особенности Grid</vt:lpstr>
      <vt:lpstr>Свойства CSS Grid</vt:lpstr>
      <vt:lpstr>Родительские свойства</vt:lpstr>
      <vt:lpstr>Дочерние свойства</vt:lpstr>
      <vt:lpstr>Презентация PowerPoint</vt:lpstr>
      <vt:lpstr>grid-template-columns</vt:lpstr>
      <vt:lpstr>grid-template-columns</vt:lpstr>
      <vt:lpstr>grid-template-rows</vt:lpstr>
      <vt:lpstr>grid-template-rows</vt:lpstr>
      <vt:lpstr>grid-template-areas</vt:lpstr>
      <vt:lpstr>grid-template-areas</vt:lpstr>
      <vt:lpstr>column-gap</vt:lpstr>
      <vt:lpstr>row-gap</vt:lpstr>
      <vt:lpstr>justify-items</vt:lpstr>
      <vt:lpstr>justify-items</vt:lpstr>
      <vt:lpstr>align-items</vt:lpstr>
      <vt:lpstr>justify-content</vt:lpstr>
      <vt:lpstr>justify-content</vt:lpstr>
      <vt:lpstr>align-content</vt:lpstr>
      <vt:lpstr>align-content</vt:lpstr>
      <vt:lpstr>Презентация PowerPoint</vt:lpstr>
      <vt:lpstr>Начальные и конечные точки строк и колонок</vt:lpstr>
      <vt:lpstr>grid-template-areas</vt:lpstr>
      <vt:lpstr>grid-template-areas</vt:lpstr>
      <vt:lpstr>grid-area</vt:lpstr>
      <vt:lpstr>justify-self</vt:lpstr>
      <vt:lpstr>align-self</vt:lpstr>
      <vt:lpstr>place-content</vt:lpstr>
      <vt:lpstr>place-items</vt:lpstr>
      <vt:lpstr>place-self</vt:lpstr>
      <vt:lpstr>grid-template</vt:lpstr>
      <vt:lpstr>gap/grid-gap</vt:lpstr>
      <vt:lpstr>Формы</vt:lpstr>
      <vt:lpstr>::before, ::after</vt:lpstr>
      <vt:lpstr>::before, ::after</vt:lpstr>
      <vt:lpstr>Анимация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Основы разработки  web-приложений</dc:title>
  <cp:lastModifiedBy>User</cp:lastModifiedBy>
  <cp:revision>95</cp:revision>
  <dcterms:modified xsi:type="dcterms:W3CDTF">2021-11-07T18:19:04Z</dcterms:modified>
</cp:coreProperties>
</file>